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404" r:id="rId40"/>
    <p:sldId id="405" r:id="rId41"/>
    <p:sldId id="395" r:id="rId42"/>
    <p:sldId id="396" r:id="rId43"/>
    <p:sldId id="406" r:id="rId44"/>
    <p:sldId id="407" r:id="rId45"/>
    <p:sldId id="397" r:id="rId46"/>
    <p:sldId id="398" r:id="rId47"/>
    <p:sldId id="399" r:id="rId48"/>
    <p:sldId id="400" r:id="rId49"/>
    <p:sldId id="401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3" r:id="rId65"/>
    <p:sldId id="422" r:id="rId66"/>
    <p:sldId id="424" r:id="rId67"/>
    <p:sldId id="402" r:id="rId68"/>
    <p:sldId id="403" r:id="rId69"/>
    <p:sldId id="425" r:id="rId70"/>
    <p:sldId id="426" r:id="rId71"/>
    <p:sldId id="427" r:id="rId72"/>
    <p:sldId id="432" r:id="rId73"/>
    <p:sldId id="428" r:id="rId74"/>
    <p:sldId id="437" r:id="rId75"/>
    <p:sldId id="430" r:id="rId76"/>
    <p:sldId id="438" r:id="rId77"/>
    <p:sldId id="439" r:id="rId78"/>
    <p:sldId id="440" r:id="rId79"/>
    <p:sldId id="441" r:id="rId80"/>
    <p:sldId id="442" r:id="rId81"/>
    <p:sldId id="446" r:id="rId82"/>
    <p:sldId id="447" r:id="rId83"/>
    <p:sldId id="443" r:id="rId84"/>
    <p:sldId id="431" r:id="rId85"/>
    <p:sldId id="433" r:id="rId86"/>
    <p:sldId id="444" r:id="rId87"/>
    <p:sldId id="445" r:id="rId88"/>
    <p:sldId id="456" r:id="rId89"/>
    <p:sldId id="460" r:id="rId90"/>
    <p:sldId id="463" r:id="rId91"/>
    <p:sldId id="464" r:id="rId92"/>
    <p:sldId id="448" r:id="rId93"/>
    <p:sldId id="449" r:id="rId94"/>
    <p:sldId id="450" r:id="rId95"/>
    <p:sldId id="451" r:id="rId96"/>
    <p:sldId id="455" r:id="rId97"/>
    <p:sldId id="465" r:id="rId98"/>
    <p:sldId id="457" r:id="rId99"/>
    <p:sldId id="458" r:id="rId100"/>
    <p:sldId id="459" r:id="rId101"/>
    <p:sldId id="452" r:id="rId102"/>
    <p:sldId id="453" r:id="rId103"/>
    <p:sldId id="466" r:id="rId104"/>
    <p:sldId id="467" r:id="rId105"/>
    <p:sldId id="468" r:id="rId106"/>
    <p:sldId id="469" r:id="rId107"/>
    <p:sldId id="454" r:id="rId108"/>
    <p:sldId id="470" r:id="rId109"/>
    <p:sldId id="471" r:id="rId110"/>
    <p:sldId id="472" r:id="rId111"/>
    <p:sldId id="473" r:id="rId112"/>
    <p:sldId id="434" r:id="rId113"/>
    <p:sldId id="474" r:id="rId114"/>
    <p:sldId id="475" r:id="rId115"/>
    <p:sldId id="476" r:id="rId116"/>
    <p:sldId id="477" r:id="rId117"/>
    <p:sldId id="478" r:id="rId118"/>
    <p:sldId id="479" r:id="rId119"/>
    <p:sldId id="480" r:id="rId120"/>
    <p:sldId id="481" r:id="rId121"/>
    <p:sldId id="482" r:id="rId122"/>
    <p:sldId id="483" r:id="rId123"/>
    <p:sldId id="484" r:id="rId124"/>
    <p:sldId id="485" r:id="rId125"/>
    <p:sldId id="486" r:id="rId126"/>
    <p:sldId id="487" r:id="rId127"/>
    <p:sldId id="503" r:id="rId128"/>
    <p:sldId id="504" r:id="rId129"/>
    <p:sldId id="505" r:id="rId130"/>
    <p:sldId id="488" r:id="rId131"/>
    <p:sldId id="489" r:id="rId132"/>
    <p:sldId id="490" r:id="rId133"/>
    <p:sldId id="491" r:id="rId134"/>
    <p:sldId id="492" r:id="rId135"/>
    <p:sldId id="493" r:id="rId136"/>
    <p:sldId id="506" r:id="rId137"/>
    <p:sldId id="507" r:id="rId138"/>
    <p:sldId id="508" r:id="rId139"/>
    <p:sldId id="509" r:id="rId140"/>
    <p:sldId id="510" r:id="rId141"/>
    <p:sldId id="511" r:id="rId142"/>
    <p:sldId id="512" r:id="rId143"/>
    <p:sldId id="513" r:id="rId144"/>
    <p:sldId id="514" r:id="rId145"/>
    <p:sldId id="515" r:id="rId146"/>
    <p:sldId id="516" r:id="rId147"/>
    <p:sldId id="517" r:id="rId148"/>
    <p:sldId id="494" r:id="rId149"/>
    <p:sldId id="495" r:id="rId150"/>
    <p:sldId id="496" r:id="rId151"/>
    <p:sldId id="497" r:id="rId152"/>
    <p:sldId id="498" r:id="rId153"/>
    <p:sldId id="499" r:id="rId154"/>
    <p:sldId id="500" r:id="rId155"/>
    <p:sldId id="501" r:id="rId156"/>
    <p:sldId id="502" r:id="rId1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404"/>
            <p14:sldId id="405"/>
            <p14:sldId id="395"/>
            <p14:sldId id="396"/>
            <p14:sldId id="406"/>
            <p14:sldId id="407"/>
            <p14:sldId id="397"/>
            <p14:sldId id="398"/>
            <p14:sldId id="399"/>
            <p14:sldId id="400"/>
            <p14:sldId id="401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3"/>
            <p14:sldId id="422"/>
            <p14:sldId id="424"/>
            <p14:sldId id="402"/>
            <p14:sldId id="403"/>
            <p14:sldId id="425"/>
            <p14:sldId id="426"/>
            <p14:sldId id="427"/>
            <p14:sldId id="432"/>
            <p14:sldId id="428"/>
            <p14:sldId id="437"/>
            <p14:sldId id="430"/>
            <p14:sldId id="438"/>
            <p14:sldId id="439"/>
            <p14:sldId id="440"/>
            <p14:sldId id="441"/>
            <p14:sldId id="442"/>
            <p14:sldId id="446"/>
            <p14:sldId id="447"/>
            <p14:sldId id="443"/>
            <p14:sldId id="431"/>
            <p14:sldId id="433"/>
            <p14:sldId id="444"/>
            <p14:sldId id="445"/>
            <p14:sldId id="456"/>
            <p14:sldId id="460"/>
            <p14:sldId id="463"/>
            <p14:sldId id="464"/>
            <p14:sldId id="448"/>
            <p14:sldId id="449"/>
            <p14:sldId id="450"/>
            <p14:sldId id="451"/>
            <p14:sldId id="455"/>
            <p14:sldId id="465"/>
            <p14:sldId id="457"/>
            <p14:sldId id="458"/>
            <p14:sldId id="459"/>
            <p14:sldId id="452"/>
            <p14:sldId id="453"/>
            <p14:sldId id="466"/>
            <p14:sldId id="467"/>
            <p14:sldId id="468"/>
            <p14:sldId id="469"/>
            <p14:sldId id="454"/>
            <p14:sldId id="470"/>
            <p14:sldId id="471"/>
            <p14:sldId id="472"/>
            <p14:sldId id="473"/>
            <p14:sldId id="434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503"/>
            <p14:sldId id="504"/>
            <p14:sldId id="505"/>
            <p14:sldId id="488"/>
            <p14:sldId id="489"/>
            <p14:sldId id="490"/>
            <p14:sldId id="491"/>
            <p14:sldId id="492"/>
            <p14:sldId id="493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5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08.03.2024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9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39448-0C3E-42FD-AA20-A8151A79FB0D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3643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39448-0C3E-42FD-AA20-A8151A79FB0D}" type="slidenum">
              <a:rPr lang="uk-UA" smtClean="0"/>
              <a:t>149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960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792FA-4CD1-43EC-8C6A-9ACEA40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E6488-D094-4CF9-AC76-9691F6EB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5D1FB-40FB-4F8B-95F7-CD7D11F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FA82F-3367-407C-A78E-B91CECD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67580-0969-4DCC-8C70-57EF15C8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2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CFC1-EC7D-456E-A7FE-A268D3EC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4193D-2BC9-4C8F-BF87-95BB8F2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D9A51-5C74-4FD8-BC7E-F511119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1E9B9-577A-4788-AA8C-7FE8E8D6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FA4A6B-8780-4473-A6FB-3504C20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5CF2B1-A946-4D76-AD66-EE93B11BF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5F272-4972-4F0F-91D9-CA302DDC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FE06C-A9B9-4B3A-AB47-83C2C167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5E1D-D0A1-423D-BA35-EC250EFC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21386A-F067-4EE5-AAE2-BEC05BA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B600C-FBA6-4A10-AF11-D124F320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1658C-3525-4E72-B8B9-0827C636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965E7-F516-48E2-9FD7-DD82FFCE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8CE6F-7323-48AD-8B4C-863CD398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71FF7-EADB-4541-92C7-692E081C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761F5-C045-4682-9F0F-12ABD79A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2EE54-31BC-4163-A702-9E6D696B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46EF0-1C9C-4F55-912E-D750EAF5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1D79D7-6583-47CB-8DA8-915221C8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7001A-4009-482F-B89D-9F8C2F8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0C9B-F614-4CD0-9821-9A7AD06C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C5B9-5D9B-4235-985A-A2B6A8C0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3122F-47B1-46B5-A5CB-E105BC6D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35C4-42F2-485E-B663-31FBBE5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8A644-07AC-48A0-A54C-7BB739D9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C37C-4E06-4F37-95E0-2807F3B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4E13-CE24-4FE8-BAA9-DD45FDE1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1F2-CCF0-48C8-9E46-2195419B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A27FC-F68E-427D-898C-4967ABE4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CBDE1E-3871-4BD6-9A45-68174EE9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8D7A51-D942-481E-87A1-3712AD3B1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AAF695-A901-4515-938B-62F4558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0B1641-E824-4174-9A11-CE4844F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55D279-F28B-42E9-B77D-9D3565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D8FB-D5CD-4C0C-B1C8-E6F7B6E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3A5B80-3602-4693-A4EB-C8B8CAE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57CE3-B615-468C-88FD-70132AD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4D1A2-B0E2-4DD2-89AD-9186036B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420D8-1B9D-47CF-A39B-BED44131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2B9885-754E-4332-8F8E-C3E5436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69BF2-EA99-45C0-B242-BA41AB5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8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B7C3-B5F0-46E7-8FF7-A133F3F9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B1C62-78FF-45C4-A4B3-34589A7D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EF461-BF91-49F3-B354-016332DC0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B141B-9670-4C21-8335-7715A5D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D990B3-84F4-428A-859B-A363C83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B95FF-78DB-48C2-84B4-9D6846E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13616-8036-404C-99E4-A7F5E3C6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BFCAA-6646-4519-B492-A5E3A01C2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80CF1-AD70-4FA1-B7BD-300728B1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BD365A-5755-4A0F-8FC5-15CC6F55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1F810-688C-410C-BC24-830B0AF2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9E8378-46FE-4E3D-86FD-D6CFF99F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93F78-56C7-4C2D-B624-DB38497A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1F43B-301B-4506-B5A0-F4A55F8B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CCC5C-83CE-4DD8-A169-2A25E31A4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08.03.2024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4AAAF-C51E-4D0C-98B2-E7205DA7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A6EDF-DFAA-44B5-A1A4-ED3ED3283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structure_alignmen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57E4A-D881-4CCA-AA6B-FD06D32C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ru-RU" b="1" dirty="0" err="1"/>
              <a:t>Структури</a:t>
            </a:r>
            <a:r>
              <a:rPr lang="en-US" b="1" dirty="0"/>
              <a:t>. </a:t>
            </a:r>
            <a:r>
              <a:rPr lang="uk-UA" b="1"/>
              <a:t>Двійкова система</a:t>
            </a:r>
            <a:r>
              <a:rPr lang="en-US" b="1"/>
              <a:t>.</a:t>
            </a:r>
            <a:endParaRPr lang="uk-UA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87C11C-4A3E-4539-A6E1-9F6DC07AA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 err="1"/>
              <a:t>Призначення</a:t>
            </a:r>
            <a:r>
              <a:rPr lang="ru-RU" dirty="0"/>
              <a:t> структур, зона </a:t>
            </a:r>
            <a:r>
              <a:rPr lang="ru-RU" dirty="0" err="1"/>
              <a:t>використання</a:t>
            </a:r>
            <a:r>
              <a:rPr lang="ru-RU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DB99-D1C5-4BF5-BE30-A94CA8DE3686}"/>
              </a:ext>
            </a:extLst>
          </p:cNvPr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8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Операції над структурами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8628400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4. </a:t>
            </a:r>
            <a:r>
              <a:rPr lang="ru-RU" sz="1800" b="1" dirty="0" err="1">
                <a:highlight>
                  <a:srgbClr val="00FF00"/>
                </a:highlight>
              </a:rPr>
              <a:t>Присвоєння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об'єктів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структури</a:t>
            </a:r>
            <a:r>
              <a:rPr lang="ru-RU" sz="1800" b="1" dirty="0">
                <a:highlight>
                  <a:srgbClr val="00FF00"/>
                </a:highlight>
              </a:rPr>
              <a:t> один одному</a:t>
            </a:r>
            <a:r>
              <a:rPr lang="ru-RU" sz="1800" dirty="0"/>
              <a:t>. При </a:t>
            </a:r>
            <a:r>
              <a:rPr lang="ru-RU" sz="1800" dirty="0" err="1"/>
              <a:t>присвоєнні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полів</a:t>
            </a:r>
            <a:r>
              <a:rPr lang="ru-RU" sz="1800" dirty="0"/>
              <a:t> одного </a:t>
            </a:r>
            <a:r>
              <a:rPr lang="ru-RU" sz="1800" dirty="0" err="1"/>
              <a:t>об'єкта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 </a:t>
            </a:r>
            <a:r>
              <a:rPr lang="ru-RU" sz="1800" dirty="0" err="1"/>
              <a:t>копіюються</a:t>
            </a:r>
            <a:r>
              <a:rPr lang="ru-RU" sz="1800" dirty="0"/>
              <a:t> в </a:t>
            </a:r>
            <a:r>
              <a:rPr lang="ru-RU" sz="1800" dirty="0" err="1"/>
              <a:t>інший</a:t>
            </a:r>
            <a:r>
              <a:rPr lang="ru-RU" sz="1800" dirty="0"/>
              <a:t> </a:t>
            </a:r>
            <a:r>
              <a:rPr lang="ru-RU" sz="1800" dirty="0" err="1"/>
              <a:t>об'єкт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EA06AE-A780-4EEF-A39E-B0BC5104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400" y="0"/>
            <a:ext cx="356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73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FF3883-20C2-4919-9401-B5F9FA6B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6" y="837838"/>
            <a:ext cx="7497221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161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CB7C8D-E4E6-4DAE-9D26-4FDD7D33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006" y="0"/>
            <a:ext cx="5667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2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2E35C8-D5FB-4C9C-A139-FE1069EA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7" y="723827"/>
            <a:ext cx="6868484" cy="19147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4BAEF9-4214-4D75-81D9-D2557100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1" y="2875434"/>
            <a:ext cx="842127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421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F8A4B3-32DD-4F46-B19B-ED7BE93CF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29" y="1919077"/>
            <a:ext cx="851653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61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632D4-72E3-41B1-90EA-C7ABB831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01" y="-1"/>
            <a:ext cx="603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94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Шістнадцяткова</a:t>
            </a:r>
            <a:r>
              <a:rPr lang="uk-UA" b="1" dirty="0"/>
              <a:t> система числення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 err="1"/>
              <a:t>Шістнадцяткова</a:t>
            </a:r>
            <a:r>
              <a:rPr lang="uk-UA" sz="1800" dirty="0"/>
              <a:t> система числення, як випливає з назви, має у своїй основі число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  <a:r>
              <a:rPr lang="uk-UA" sz="1800" dirty="0"/>
              <a:t>. Чому так? Справа в тому, що одиниця інформації в інформатиці — це біт. Вісім бітів утворюють байт. Також в інформаційному середовищі є таке поняття, як машинне слово — це мінімальна одиниця даних, що являє собою шістнадцять бітів, тобто два байти. Вважається, що машинне слово — це мінімальна величина розрядності регістрів процесора, за якої можна працювати з комп'ютером.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Отже, як ми знаємо, комп'ютер працює на двійковому коді, тобто використовує двійкову систему числення. Однак можна помітити, що в ній буває досить багато розрядів, особливо при переведенні великих чисел.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Шістнадцяткова</a:t>
            </a:r>
            <a:r>
              <a:rPr lang="ru-RU" sz="1800" dirty="0"/>
              <a:t> система </a:t>
            </a:r>
            <a:r>
              <a:rPr lang="ru-RU" sz="1800" dirty="0" err="1"/>
              <a:t>числення</a:t>
            </a:r>
            <a:r>
              <a:rPr lang="ru-RU" sz="1800" dirty="0"/>
              <a:t> </a:t>
            </a:r>
            <a:r>
              <a:rPr lang="ru-RU" sz="1800" dirty="0" err="1"/>
              <a:t>використовує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  <a:r>
              <a:rPr lang="ru-RU" sz="1800" dirty="0"/>
              <a:t> цифр: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0, 1, 2, 3, 4, 5, 6, 7, 8, 9, A, B, C, D, E, F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Шістнадцяткове</a:t>
            </a:r>
            <a:r>
              <a:rPr lang="ru-RU" sz="1800" b="1" dirty="0">
                <a:highlight>
                  <a:srgbClr val="00FF00"/>
                </a:highlight>
              </a:rPr>
              <a:t> число є </a:t>
            </a:r>
            <a:r>
              <a:rPr lang="ru-RU" sz="1800" b="1" dirty="0" err="1">
                <a:highlight>
                  <a:srgbClr val="00FF00"/>
                </a:highlight>
              </a:rPr>
              <a:t>компактним</a:t>
            </a:r>
            <a:r>
              <a:rPr lang="ru-RU" sz="1800" b="1" dirty="0">
                <a:highlight>
                  <a:srgbClr val="00FF00"/>
                </a:highlight>
              </a:rPr>
              <a:t> і легким для </a:t>
            </a:r>
            <a:r>
              <a:rPr lang="ru-RU" sz="1800" b="1" dirty="0" err="1">
                <a:highlight>
                  <a:srgbClr val="00FF00"/>
                </a:highlight>
              </a:rPr>
              <a:t>читання</a:t>
            </a:r>
            <a:r>
              <a:rPr lang="ru-RU" sz="1800" dirty="0"/>
              <a:t>. </a:t>
            </a:r>
            <a:r>
              <a:rPr lang="ru-RU" sz="1800" dirty="0" err="1"/>
              <a:t>Його</a:t>
            </a:r>
            <a:r>
              <a:rPr lang="ru-RU" sz="1800" dirty="0"/>
              <a:t> легко </a:t>
            </a:r>
            <a:r>
              <a:rPr lang="ru-RU" sz="1800" dirty="0" err="1"/>
              <a:t>перетворити</a:t>
            </a:r>
            <a:r>
              <a:rPr lang="ru-RU" sz="1800" dirty="0"/>
              <a:t> на </a:t>
            </a:r>
            <a:r>
              <a:rPr lang="ru-RU" sz="1800" dirty="0" err="1"/>
              <a:t>двійкове</a:t>
            </a:r>
            <a:r>
              <a:rPr lang="ru-RU" sz="1800" dirty="0"/>
              <a:t> й </a:t>
            </a:r>
            <a:r>
              <a:rPr lang="ru-RU" sz="1800" dirty="0" err="1"/>
              <a:t>навпаки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00"/>
                </a:highlight>
              </a:rPr>
              <a:t>Кожен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розряд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шістнадцяткового</a:t>
            </a:r>
            <a:r>
              <a:rPr lang="ru-RU" sz="1800" b="1" dirty="0">
                <a:highlight>
                  <a:srgbClr val="00FF00"/>
                </a:highlight>
              </a:rPr>
              <a:t> числа —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 тетрада (</a:t>
            </a:r>
            <a:r>
              <a:rPr lang="ru-RU" sz="1800" b="1" dirty="0" err="1">
                <a:highlight>
                  <a:srgbClr val="00FF00"/>
                </a:highlight>
              </a:rPr>
              <a:t>чотири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розряди</a:t>
            </a:r>
            <a:r>
              <a:rPr lang="ru-RU" sz="1800" b="1" dirty="0">
                <a:highlight>
                  <a:srgbClr val="00FF00"/>
                </a:highlight>
              </a:rPr>
              <a:t>). </a:t>
            </a:r>
            <a:r>
              <a:rPr lang="ru-RU" sz="1800" dirty="0" err="1"/>
              <a:t>Кожну</a:t>
            </a:r>
            <a:r>
              <a:rPr lang="ru-RU" sz="1800" dirty="0"/>
              <a:t> тетраду легко </a:t>
            </a:r>
            <a:r>
              <a:rPr lang="ru-RU" sz="1800" dirty="0" err="1"/>
              <a:t>перетворити</a:t>
            </a:r>
            <a:r>
              <a:rPr lang="ru-RU" sz="1800" dirty="0"/>
              <a:t> на </a:t>
            </a:r>
            <a:r>
              <a:rPr lang="ru-RU" sz="1800" dirty="0" err="1"/>
              <a:t>двійкове</a:t>
            </a:r>
            <a:r>
              <a:rPr lang="ru-RU" sz="1800" dirty="0"/>
              <a:t> число й </a:t>
            </a:r>
            <a:r>
              <a:rPr lang="ru-RU" sz="1800" dirty="0" err="1"/>
              <a:t>навпаки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812123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Шістнадцяткова</a:t>
            </a:r>
            <a:r>
              <a:rPr lang="uk-UA" b="1" dirty="0"/>
              <a:t> система числення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5764192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переведенні двійкового числа в </a:t>
            </a:r>
            <a:r>
              <a:rPr lang="uk-UA" sz="1800" dirty="0" err="1"/>
              <a:t>шістнадцяткове</a:t>
            </a:r>
            <a:r>
              <a:rPr lang="uk-UA" sz="1800" dirty="0"/>
              <a:t> перше розбивається на групи по чотири розряди, починаючи з кінця. У разі, якщо кількість розрядів не кратна чотирьом, перша четвірка дописується нулями попереду. Кожній четвірці відповідає </a:t>
            </a:r>
            <a:r>
              <a:rPr lang="uk-UA" sz="1800" dirty="0" err="1"/>
              <a:t>однорозрядне</a:t>
            </a:r>
            <a:r>
              <a:rPr lang="uk-UA" sz="1800" dirty="0"/>
              <a:t> число </a:t>
            </a:r>
            <a:r>
              <a:rPr lang="uk-UA" sz="1800" dirty="0" err="1"/>
              <a:t>шістнадцяткової</a:t>
            </a:r>
            <a:r>
              <a:rPr lang="uk-UA" sz="1800" dirty="0"/>
              <a:t> системи числення.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5D5209-E3B3-47AF-928C-E97335D4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76" y="1123788"/>
            <a:ext cx="6382641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608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Шістнадцяткова</a:t>
            </a:r>
            <a:r>
              <a:rPr lang="uk-UA" b="1" dirty="0"/>
              <a:t> система числення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разі зворотного переведення </a:t>
            </a:r>
            <a:r>
              <a:rPr lang="uk-UA" sz="1800" dirty="0" err="1"/>
              <a:t>шістнадцяткові</a:t>
            </a:r>
            <a:r>
              <a:rPr lang="uk-UA" sz="1800" dirty="0"/>
              <a:t> цифри замінюються відповідними </a:t>
            </a:r>
            <a:r>
              <a:rPr lang="uk-UA" sz="1800" dirty="0" err="1"/>
              <a:t>чотирирозрядними</a:t>
            </a:r>
            <a:r>
              <a:rPr lang="uk-UA" sz="1800" dirty="0"/>
              <a:t> двійковими числами.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Переведення із </a:t>
            </a:r>
            <a:r>
              <a:rPr lang="uk-UA" sz="1800" dirty="0" err="1"/>
              <a:t>шістнадцяткової</a:t>
            </a:r>
            <a:r>
              <a:rPr lang="uk-UA" sz="1800" dirty="0"/>
              <a:t> системи числення в десяткову виконується аналогічно переведенню з двійкової та </a:t>
            </a:r>
            <a:r>
              <a:rPr lang="uk-UA" sz="1800" dirty="0" err="1"/>
              <a:t>вісімковій</a:t>
            </a:r>
            <a:r>
              <a:rPr lang="uk-UA" sz="1800" dirty="0"/>
              <a:t>. Тільки тут основою </a:t>
            </a:r>
            <a:r>
              <a:rPr lang="uk-UA" sz="1800" dirty="0" err="1"/>
              <a:t>степеня</a:t>
            </a:r>
            <a:r>
              <a:rPr lang="uk-UA" sz="1800" dirty="0"/>
              <a:t> є число 16, а цифри від </a:t>
            </a:r>
            <a:r>
              <a:rPr lang="en-US" sz="1800" dirty="0"/>
              <a:t>A </a:t>
            </a:r>
            <a:r>
              <a:rPr lang="uk-UA" sz="1800" dirty="0"/>
              <a:t>до </a:t>
            </a:r>
            <a:r>
              <a:rPr lang="en-US" sz="1800" dirty="0"/>
              <a:t>F </a:t>
            </a:r>
            <a:r>
              <a:rPr lang="uk-UA" sz="1800" dirty="0"/>
              <a:t>замінюються десятковими числами від 10 до 15.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1739F7-3504-4482-BA93-F9B4E782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5" y="999277"/>
            <a:ext cx="7144747" cy="92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0CD858-4CDE-4108-90E2-09CC0CC0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58" y="4895474"/>
            <a:ext cx="4696480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2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Шістнадцяткова</a:t>
            </a:r>
            <a:r>
              <a:rPr lang="uk-UA" b="1" dirty="0"/>
              <a:t> система числення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двійковому</a:t>
            </a:r>
            <a:r>
              <a:rPr lang="ru-RU" sz="1800" dirty="0"/>
              <a:t> </a:t>
            </a:r>
            <a:r>
              <a:rPr lang="ru-RU" sz="1800" dirty="0" err="1"/>
              <a:t>поданні</a:t>
            </a:r>
            <a:r>
              <a:rPr lang="ru-RU" sz="1800" dirty="0"/>
              <a:t> FF </a:t>
            </a:r>
            <a:r>
              <a:rPr lang="ru-RU" sz="1800" dirty="0" err="1"/>
              <a:t>виглядатиме</a:t>
            </a:r>
            <a:r>
              <a:rPr lang="ru-RU" sz="1800" dirty="0"/>
              <a:t> як </a:t>
            </a:r>
            <a:r>
              <a:rPr lang="ru-RU" sz="1800" dirty="0" err="1"/>
              <a:t>восьмирозрядне</a:t>
            </a:r>
            <a:r>
              <a:rPr lang="ru-RU" sz="1800" dirty="0"/>
              <a:t> число 11111111. </a:t>
            </a:r>
            <a:r>
              <a:rPr lang="ru-RU" sz="1800" dirty="0" err="1"/>
              <a:t>Найменшим</a:t>
            </a:r>
            <a:r>
              <a:rPr lang="ru-RU" sz="1800" dirty="0"/>
              <a:t> </a:t>
            </a:r>
            <a:r>
              <a:rPr lang="ru-RU" sz="1800" dirty="0" err="1"/>
              <a:t>робочим</a:t>
            </a:r>
            <a:r>
              <a:rPr lang="ru-RU" sz="1800" dirty="0"/>
              <a:t> </a:t>
            </a:r>
            <a:r>
              <a:rPr lang="ru-RU" sz="1800" dirty="0" err="1"/>
              <a:t>осередком</a:t>
            </a:r>
            <a:r>
              <a:rPr lang="ru-RU" sz="1800" dirty="0"/>
              <a:t> </a:t>
            </a:r>
            <a:r>
              <a:rPr lang="ru-RU" sz="1800" dirty="0" err="1"/>
              <a:t>комп'ютерної</a:t>
            </a:r>
            <a:r>
              <a:rPr lang="ru-RU" sz="1800" dirty="0"/>
              <a:t> </a:t>
            </a:r>
            <a:r>
              <a:rPr lang="ru-RU" sz="1800" dirty="0" err="1"/>
              <a:t>пам'яті</a:t>
            </a:r>
            <a:r>
              <a:rPr lang="ru-RU" sz="1800" dirty="0"/>
              <a:t> є байт,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складається</a:t>
            </a:r>
            <a:r>
              <a:rPr lang="ru-RU" sz="1800" dirty="0"/>
              <a:t> з 8 </a:t>
            </a:r>
            <a:r>
              <a:rPr lang="ru-RU" sz="1800" dirty="0" err="1"/>
              <a:t>бітів</a:t>
            </a:r>
            <a:r>
              <a:rPr lang="ru-RU" sz="1800" dirty="0"/>
              <a:t>. </a:t>
            </a:r>
            <a:r>
              <a:rPr lang="ru-RU" sz="1800" dirty="0" err="1"/>
              <a:t>Кожен</a:t>
            </a:r>
            <a:r>
              <a:rPr lang="ru-RU" sz="1800" dirty="0"/>
              <a:t> </a:t>
            </a:r>
            <a:r>
              <a:rPr lang="ru-RU" sz="1800" dirty="0" err="1"/>
              <a:t>біт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у </a:t>
            </a:r>
            <a:r>
              <a:rPr lang="ru-RU" sz="1800" dirty="0" err="1"/>
              <a:t>двох</a:t>
            </a:r>
            <a:r>
              <a:rPr lang="ru-RU" sz="1800" dirty="0"/>
              <a:t> станах: «</a:t>
            </a:r>
            <a:r>
              <a:rPr lang="ru-RU" sz="1800" dirty="0" err="1"/>
              <a:t>ввімкнено</a:t>
            </a:r>
            <a:r>
              <a:rPr lang="ru-RU" sz="1800" dirty="0"/>
              <a:t>» і «</a:t>
            </a:r>
            <a:r>
              <a:rPr lang="ru-RU" sz="1800" dirty="0" err="1"/>
              <a:t>вимкнено</a:t>
            </a:r>
            <a:r>
              <a:rPr lang="ru-RU" sz="1800" dirty="0"/>
              <a:t>». Одному з них </a:t>
            </a:r>
            <a:r>
              <a:rPr lang="ru-RU" sz="1800" dirty="0" err="1"/>
              <a:t>зіставляють</a:t>
            </a:r>
            <a:r>
              <a:rPr lang="ru-RU" sz="1800" dirty="0"/>
              <a:t> нуль, </a:t>
            </a:r>
            <a:r>
              <a:rPr lang="ru-RU" sz="1800" dirty="0" err="1"/>
              <a:t>іншому</a:t>
            </a:r>
            <a:r>
              <a:rPr lang="ru-RU" sz="1800" dirty="0"/>
              <a:t> — </a:t>
            </a:r>
            <a:r>
              <a:rPr lang="ru-RU" sz="1800" dirty="0" err="1"/>
              <a:t>одиницю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Отже</a:t>
            </a:r>
            <a:r>
              <a:rPr lang="ru-RU" sz="1800" dirty="0"/>
              <a:t>, в одному </a:t>
            </a:r>
            <a:r>
              <a:rPr lang="ru-RU" sz="1800" dirty="0" err="1"/>
              <a:t>байті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зберегти</a:t>
            </a:r>
            <a:r>
              <a:rPr lang="ru-RU" sz="1800" dirty="0"/>
              <a:t> будь-яке </a:t>
            </a:r>
            <a:r>
              <a:rPr lang="ru-RU" sz="1800" dirty="0" err="1"/>
              <a:t>двійкове</a:t>
            </a:r>
            <a:r>
              <a:rPr lang="ru-RU" sz="1800" dirty="0"/>
              <a:t> число в </a:t>
            </a:r>
            <a:r>
              <a:rPr lang="ru-RU" sz="1800" dirty="0" err="1"/>
              <a:t>діапазоні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00000000 до 11111111. У </a:t>
            </a:r>
            <a:r>
              <a:rPr lang="ru-RU" sz="1800" dirty="0" err="1"/>
              <a:t>десятковому</a:t>
            </a:r>
            <a:r>
              <a:rPr lang="ru-RU" sz="1800" dirty="0"/>
              <a:t> </a:t>
            </a:r>
            <a:r>
              <a:rPr lang="ru-RU" sz="1800" dirty="0" err="1"/>
              <a:t>поданні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числа </a:t>
            </a:r>
            <a:r>
              <a:rPr lang="ru-RU" sz="1800" dirty="0" err="1"/>
              <a:t>від</a:t>
            </a:r>
            <a:r>
              <a:rPr lang="ru-RU" sz="1800" dirty="0"/>
              <a:t> 0 до 255. У </a:t>
            </a:r>
            <a:r>
              <a:rPr lang="ru-RU" sz="1800" dirty="0" err="1"/>
              <a:t>шістнадцятковому</a:t>
            </a:r>
            <a:r>
              <a:rPr lang="ru-RU" sz="1800" dirty="0"/>
              <a:t> — </a:t>
            </a:r>
            <a:r>
              <a:rPr lang="ru-RU" sz="1800" dirty="0" err="1"/>
              <a:t>від</a:t>
            </a:r>
            <a:r>
              <a:rPr lang="ru-RU" sz="1800" dirty="0"/>
              <a:t> 0 до FF.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шістнадцяткової</a:t>
            </a:r>
            <a:r>
              <a:rPr lang="ru-RU" sz="1800" dirty="0"/>
              <a:t> </a:t>
            </a:r>
            <a:r>
              <a:rPr lang="ru-RU" sz="1800" dirty="0" err="1"/>
              <a:t>системи</a:t>
            </a:r>
            <a:r>
              <a:rPr lang="ru-RU" sz="1800" dirty="0"/>
              <a:t> </a:t>
            </a:r>
            <a:r>
              <a:rPr lang="ru-RU" sz="1800" dirty="0" err="1"/>
              <a:t>числення</a:t>
            </a:r>
            <a:r>
              <a:rPr lang="ru-RU" sz="1800" dirty="0"/>
              <a:t> </a:t>
            </a:r>
            <a:r>
              <a:rPr lang="ru-RU" sz="1800" dirty="0" err="1"/>
              <a:t>зручно</a:t>
            </a:r>
            <a:r>
              <a:rPr lang="ru-RU" sz="1800" dirty="0"/>
              <a:t> коротко,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двох</a:t>
            </a:r>
            <a:r>
              <a:rPr lang="ru-RU" sz="1800" dirty="0"/>
              <a:t> цифр-</a:t>
            </a:r>
            <a:r>
              <a:rPr lang="ru-RU" sz="1800" dirty="0" err="1"/>
              <a:t>знаків</a:t>
            </a:r>
            <a:r>
              <a:rPr lang="ru-RU" sz="1800" dirty="0"/>
              <a:t>, </a:t>
            </a:r>
            <a:r>
              <a:rPr lang="ru-RU" sz="1800" dirty="0" err="1"/>
              <a:t>записувати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байтів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, 0E </a:t>
            </a:r>
            <a:r>
              <a:rPr lang="ru-RU" sz="1800" dirty="0" err="1"/>
              <a:t>або</a:t>
            </a:r>
            <a:r>
              <a:rPr lang="ru-RU" sz="1800" dirty="0"/>
              <a:t> F5.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7266457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Шістнадцяткова</a:t>
            </a:r>
            <a:r>
              <a:rPr lang="uk-UA" b="1" dirty="0"/>
              <a:t> система числення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Незважаючи на те, що 255 — це максимальне значення, яке можна зберегти в байті, станів у 8-бітного </a:t>
            </a:r>
            <a:r>
              <a:rPr lang="uk-UA" sz="1800" dirty="0" err="1"/>
              <a:t>байта</a:t>
            </a:r>
            <a:r>
              <a:rPr lang="uk-UA" sz="1800" dirty="0"/>
              <a:t> 256, тому що один із них відводиться під зберігання нуля. Кількість можливих станів осередку пам'яті обчислюється за формулою 2</a:t>
            </a:r>
            <a:r>
              <a:rPr lang="en-US" sz="1800" dirty="0"/>
              <a:t>n , </a:t>
            </a:r>
            <a:r>
              <a:rPr lang="uk-UA" sz="1800" dirty="0"/>
              <a:t>де </a:t>
            </a:r>
            <a:r>
              <a:rPr lang="en-US" sz="1800" dirty="0"/>
              <a:t>n — </a:t>
            </a:r>
            <a:r>
              <a:rPr lang="uk-UA" sz="1800" dirty="0"/>
              <a:t>кількість бітів, що його складають. У разі восьми бітів отримуємо: 28 = 256.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кілька простих прикладів </a:t>
            </a:r>
            <a:r>
              <a:rPr lang="uk-UA" sz="1800" dirty="0" err="1"/>
              <a:t>шістнадцяткової</a:t>
            </a:r>
            <a:r>
              <a:rPr lang="uk-UA" sz="1800" dirty="0"/>
              <a:t> арифметики. Слід пам'ятати, що після </a:t>
            </a:r>
            <a:r>
              <a:rPr lang="uk-UA" sz="1800" dirty="0" err="1"/>
              <a:t>шістнадцяткового</a:t>
            </a:r>
            <a:r>
              <a:rPr lang="uk-UA" sz="1800" dirty="0"/>
              <a:t> числа </a:t>
            </a:r>
            <a:r>
              <a:rPr lang="en-US" sz="1800" dirty="0"/>
              <a:t>F </a:t>
            </a:r>
            <a:r>
              <a:rPr lang="uk-UA" sz="1800" dirty="0"/>
              <a:t>іде </a:t>
            </a:r>
            <a:r>
              <a:rPr lang="uk-UA" sz="1800" dirty="0" err="1"/>
              <a:t>шістнадцяткове</a:t>
            </a:r>
            <a:r>
              <a:rPr lang="uk-UA" sz="1800" dirty="0"/>
              <a:t> 10, що дорівнює десятковому числу 16: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21D96C-C20B-4B03-9540-806DDD83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82" y="3429000"/>
            <a:ext cx="1133633" cy="4667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6A390B-40FC-4BF4-B94D-B4DF0656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229" y="4113258"/>
            <a:ext cx="7611537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8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Операції над структурами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9172784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5. </a:t>
            </a:r>
            <a:r>
              <a:rPr lang="ru-RU" sz="1800" b="1" dirty="0">
                <a:highlight>
                  <a:srgbClr val="00FF00"/>
                </a:highlight>
              </a:rPr>
              <a:t>Передача </a:t>
            </a:r>
            <a:r>
              <a:rPr lang="ru-RU" sz="1800" b="1" dirty="0" err="1">
                <a:highlight>
                  <a:srgbClr val="00FF00"/>
                </a:highlight>
              </a:rPr>
              <a:t>об'єктів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структури</a:t>
            </a:r>
            <a:r>
              <a:rPr lang="ru-RU" sz="1800" b="1" dirty="0">
                <a:highlight>
                  <a:srgbClr val="00FF00"/>
                </a:highlight>
              </a:rPr>
              <a:t> як параметра </a:t>
            </a:r>
            <a:r>
              <a:rPr lang="ru-RU" sz="1800" b="1" dirty="0" err="1">
                <a:highlight>
                  <a:srgbClr val="00FF00"/>
                </a:highlight>
              </a:rPr>
              <a:t>функції</a:t>
            </a:r>
            <a:r>
              <a:rPr lang="ru-RU" sz="1800" b="1" dirty="0">
                <a:highlight>
                  <a:srgbClr val="00FF00"/>
                </a:highlight>
              </a:rPr>
              <a:t> і </a:t>
            </a:r>
            <a:r>
              <a:rPr lang="ru-RU" sz="1800" b="1" dirty="0" err="1">
                <a:highlight>
                  <a:srgbClr val="00FF00"/>
                </a:highlight>
              </a:rPr>
              <a:t>повернення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об'єктів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структури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результаті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роботи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функції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308B65-AB73-478D-849E-3FD40367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784" y="0"/>
            <a:ext cx="301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2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Шістнадцяткова</a:t>
            </a:r>
            <a:r>
              <a:rPr lang="uk-UA" b="1" dirty="0"/>
              <a:t> система числення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Однак</a:t>
            </a:r>
            <a:r>
              <a:rPr lang="ru-RU" sz="1800" dirty="0"/>
              <a:t> при </a:t>
            </a:r>
            <a:r>
              <a:rPr lang="ru-RU" sz="1800" dirty="0" err="1"/>
              <a:t>додаванні</a:t>
            </a:r>
            <a:r>
              <a:rPr lang="ru-RU" sz="1800" dirty="0"/>
              <a:t> великих чисел нам уже </a:t>
            </a:r>
            <a:r>
              <a:rPr lang="ru-RU" sz="1800" dirty="0" err="1"/>
              <a:t>знадобиться</a:t>
            </a:r>
            <a:r>
              <a:rPr lang="ru-RU" sz="1800" dirty="0"/>
              <a:t> </a:t>
            </a:r>
            <a:r>
              <a:rPr lang="ru-RU" sz="1800" dirty="0" err="1"/>
              <a:t>таблиця</a:t>
            </a:r>
            <a:r>
              <a:rPr lang="ru-RU" sz="1800" dirty="0"/>
              <a:t> правил </a:t>
            </a:r>
            <a:r>
              <a:rPr lang="ru-RU" sz="1800" dirty="0" err="1"/>
              <a:t>додавання</a:t>
            </a:r>
            <a:r>
              <a:rPr lang="ru-RU" sz="1800" dirty="0"/>
              <a:t> в </a:t>
            </a:r>
            <a:r>
              <a:rPr lang="ru-RU" sz="1800" dirty="0" err="1"/>
              <a:t>шістнадцятковій</a:t>
            </a:r>
            <a:r>
              <a:rPr lang="ru-RU" sz="1800" dirty="0"/>
              <a:t> </a:t>
            </a:r>
            <a:r>
              <a:rPr lang="ru-RU" sz="1800" dirty="0" err="1"/>
              <a:t>системі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A3EEEE-79B1-4955-A394-A97A5AB8A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11" y="1297136"/>
            <a:ext cx="5625777" cy="55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652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28D887-8FF5-4D84-BD9D-EEB6BD07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16" y="0"/>
            <a:ext cx="661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88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Бітові операції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Мова </a:t>
            </a:r>
            <a:r>
              <a:rPr lang="en-US" sz="1800" dirty="0"/>
              <a:t>C++ </a:t>
            </a:r>
            <a:r>
              <a:rPr lang="uk-UA" sz="1800" dirty="0"/>
              <a:t>має низку </a:t>
            </a:r>
            <a:r>
              <a:rPr lang="uk-UA" sz="1800" b="1" dirty="0">
                <a:highlight>
                  <a:srgbClr val="00FF00"/>
                </a:highlight>
              </a:rPr>
              <a:t>операторів</a:t>
            </a:r>
            <a:r>
              <a:rPr lang="uk-UA" sz="1800" dirty="0"/>
              <a:t>, які дають змогу виконувати операції над окремими розрядами (</a:t>
            </a:r>
            <a:r>
              <a:rPr lang="uk-UA" sz="1800" b="1" dirty="0">
                <a:highlight>
                  <a:srgbClr val="00FF00"/>
                </a:highlight>
              </a:rPr>
              <a:t>бітами</a:t>
            </a:r>
            <a:r>
              <a:rPr lang="uk-UA" sz="1800" dirty="0"/>
              <a:t>). Вони носять назву бітові (або побітові) операції.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Навіщо потрібні бітові оператори? </a:t>
            </a:r>
            <a:endParaRPr lang="en-US" sz="1800" b="1" dirty="0">
              <a:highlight>
                <a:srgbClr val="FF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Є низка ситуацій, коли максимально розумно використовувати кожен доступний біт, тобто необхідна максимальна оптимізація використовуваної пам'яті</a:t>
            </a:r>
            <a:r>
              <a:rPr lang="uk-UA" sz="1800" dirty="0"/>
              <a:t>. Наприклад, програмні модулі наукових завдань, які використовують величезну кількість даних, ігри, де маніпуляції з бітами можуть бути використані для додаткової швидкості, вбудовані пристрої, що використовують технологію інтернету речей, або, наприклад, </a:t>
            </a:r>
            <a:r>
              <a:rPr lang="uk-UA" sz="1800" dirty="0" err="1"/>
              <a:t>кавомашини</a:t>
            </a:r>
            <a:r>
              <a:rPr lang="uk-UA" sz="1800" dirty="0"/>
              <a:t>, де пам'ять, як і раніше, обмежена.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мові</a:t>
            </a:r>
            <a:r>
              <a:rPr lang="ru-RU" sz="1800" dirty="0"/>
              <a:t> С++ є 6 </a:t>
            </a:r>
            <a:r>
              <a:rPr lang="ru-RU" sz="1800" dirty="0" err="1"/>
              <a:t>побітових</a:t>
            </a:r>
            <a:r>
              <a:rPr lang="ru-RU" sz="1800" dirty="0"/>
              <a:t> </a:t>
            </a:r>
            <a:r>
              <a:rPr lang="ru-RU" sz="1800" dirty="0" err="1"/>
              <a:t>операторів</a:t>
            </a:r>
            <a:r>
              <a:rPr lang="ru-RU" sz="1800" dirty="0"/>
              <a:t>:</a:t>
            </a: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20B0FD-E6E0-45B8-88A4-7B6A4776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64" y="4122370"/>
            <a:ext cx="6788893" cy="25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135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Бітові операції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Примітка</a:t>
            </a:r>
            <a:r>
              <a:rPr lang="uk-UA" sz="1800" dirty="0"/>
              <a:t>: у бітових операціях слід використовувати тільки </a:t>
            </a:r>
            <a:r>
              <a:rPr lang="uk-UA" sz="1800" dirty="0" err="1"/>
              <a:t>цілочисельні</a:t>
            </a:r>
            <a:r>
              <a:rPr lang="uk-UA" sz="1800" dirty="0"/>
              <a:t> типи даних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</a:t>
            </a:r>
            <a:r>
              <a:rPr lang="en-US" sz="1800" dirty="0"/>
              <a:t>, </a:t>
            </a:r>
            <a:r>
              <a:rPr lang="uk-UA" sz="1800" dirty="0"/>
              <a:t>бо </a:t>
            </a:r>
            <a:r>
              <a:rPr lang="en-US" sz="1800" dirty="0"/>
              <a:t>C++ </a:t>
            </a:r>
            <a:r>
              <a:rPr lang="uk-UA" sz="1800" dirty="0"/>
              <a:t>не завжди гарантує коректну роботу побітових операторів із </a:t>
            </a:r>
            <a:r>
              <a:rPr lang="uk-UA" sz="1800" dirty="0" err="1"/>
              <a:t>цілочисельними</a:t>
            </a:r>
            <a:r>
              <a:rPr lang="uk-UA" sz="1800" dirty="0"/>
              <a:t> типами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signed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B1D00F-9E32-463C-9D91-28E2DC6A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09" y="857691"/>
            <a:ext cx="6165581" cy="38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155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Побітовий зсув вліво (&lt;&lt;)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Зсуває розряди лівого </a:t>
            </a:r>
            <a:r>
              <a:rPr lang="uk-UA" sz="1800" b="1" dirty="0" err="1">
                <a:highlight>
                  <a:srgbClr val="00FF00"/>
                </a:highlight>
              </a:rPr>
              <a:t>операнда</a:t>
            </a:r>
            <a:r>
              <a:rPr lang="uk-UA" sz="1800" b="1" dirty="0">
                <a:highlight>
                  <a:srgbClr val="00FF00"/>
                </a:highlight>
              </a:rPr>
              <a:t> вліво на число позицій, вказане правим операндом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FF00"/>
                </a:highlight>
              </a:rPr>
              <a:t>Позиції, що звільнюються, заповнюються нулями, а розряди, що зсуваються за ліву межу лівого </a:t>
            </a:r>
            <a:r>
              <a:rPr lang="uk-UA" sz="1800" b="1" dirty="0" err="1">
                <a:highlight>
                  <a:srgbClr val="FFFF00"/>
                </a:highlight>
              </a:rPr>
              <a:t>операнда</a:t>
            </a:r>
            <a:r>
              <a:rPr lang="uk-UA" sz="1800" b="1" dirty="0">
                <a:highlight>
                  <a:srgbClr val="FFFF00"/>
                </a:highlight>
              </a:rPr>
              <a:t>, губляться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Наприклад, вираз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 &lt;&lt; 1 </a:t>
            </a:r>
            <a:r>
              <a:rPr lang="uk-UA" sz="1800" dirty="0"/>
              <a:t>позначає «</a:t>
            </a:r>
            <a:r>
              <a:rPr lang="uk-UA" sz="1800" b="1" dirty="0">
                <a:highlight>
                  <a:srgbClr val="00FFFF"/>
                </a:highlight>
              </a:rPr>
              <a:t>зсунути біти вліво в літералі 2 на одне місце</a:t>
            </a:r>
            <a:r>
              <a:rPr lang="uk-UA" sz="1800" dirty="0"/>
              <a:t>».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число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uk-UA" sz="1800" dirty="0"/>
              <a:t>, яке у двійковій системі дорівнює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0010</a:t>
            </a:r>
            <a:r>
              <a:rPr lang="uk-UA" sz="1800" dirty="0"/>
              <a:t> (нехай нам доступно тільки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uk-UA" sz="1800" dirty="0"/>
              <a:t> біти):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ми після останнього прикладу виконаємо ще один зсув, то один біт зсувається за межі самого літерала! Біти, зсунуті за межі двійкового числа, губляться назавжди.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Тобто якщо для нашого прикладу (коли є тільки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 </a:t>
            </a:r>
            <a:r>
              <a:rPr lang="uk-UA" sz="1800" dirty="0"/>
              <a:t>біти) необхідно зсунути біти вліво в літералі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uk-UA" sz="1800" dirty="0"/>
              <a:t> на три позиції, то: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 &lt;&lt; 3 = 0000 = 0 </a:t>
            </a:r>
            <a:r>
              <a:rPr lang="uk-UA" sz="1800" dirty="0"/>
              <a:t>(біт зі значенням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 був зсунутий за межу четвертого з чотирьох доступних бітів і був втрачений)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E4FBC9-A072-41B6-8EB8-D5D58C05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44" y="3093060"/>
            <a:ext cx="2753109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206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Побітовий зсув вправо (&gt;&gt;)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Зсуває</a:t>
            </a:r>
            <a:r>
              <a:rPr lang="ru-RU" sz="1800" dirty="0"/>
              <a:t> </a:t>
            </a:r>
            <a:r>
              <a:rPr lang="ru-RU" sz="1800" dirty="0" err="1"/>
              <a:t>біти</a:t>
            </a:r>
            <a:r>
              <a:rPr lang="ru-RU" sz="1800" dirty="0"/>
              <a:t> </a:t>
            </a:r>
            <a:r>
              <a:rPr lang="ru-RU" sz="1800" dirty="0" err="1"/>
              <a:t>аналогічним</a:t>
            </a:r>
            <a:r>
              <a:rPr lang="ru-RU" sz="1800" dirty="0"/>
              <a:t> чином вправо.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 </a:t>
            </a:r>
            <a:r>
              <a:rPr lang="ru-RU" sz="1800" dirty="0" err="1"/>
              <a:t>останньому</a:t>
            </a:r>
            <a:r>
              <a:rPr lang="ru-RU" sz="1800" dirty="0"/>
              <a:t> </a:t>
            </a:r>
            <a:r>
              <a:rPr lang="ru-RU" sz="1800" dirty="0" err="1"/>
              <a:t>прикладі</a:t>
            </a:r>
            <a:r>
              <a:rPr lang="ru-RU" sz="1800" dirty="0"/>
              <a:t> ми </a:t>
            </a:r>
            <a:r>
              <a:rPr lang="ru-RU" sz="1800" dirty="0" err="1"/>
              <a:t>знову</a:t>
            </a:r>
            <a:r>
              <a:rPr lang="ru-RU" sz="1800" dirty="0"/>
              <a:t> </a:t>
            </a:r>
            <a:r>
              <a:rPr lang="ru-RU" sz="1800" dirty="0" err="1"/>
              <a:t>перемістили</a:t>
            </a:r>
            <a:r>
              <a:rPr lang="ru-RU" sz="1800" dirty="0"/>
              <a:t> </a:t>
            </a:r>
            <a:r>
              <a:rPr lang="ru-RU" sz="1800" dirty="0" err="1"/>
              <a:t>біт</a:t>
            </a:r>
            <a:r>
              <a:rPr lang="ru-RU" sz="1800" dirty="0"/>
              <a:t> за </a:t>
            </a:r>
            <a:r>
              <a:rPr lang="ru-RU" sz="1800" dirty="0" err="1"/>
              <a:t>межі</a:t>
            </a:r>
            <a:r>
              <a:rPr lang="ru-RU" sz="1800" dirty="0"/>
              <a:t> </a:t>
            </a:r>
            <a:r>
              <a:rPr lang="ru-RU" sz="1800" dirty="0" err="1"/>
              <a:t>літерала</a:t>
            </a:r>
            <a:r>
              <a:rPr lang="ru-RU" sz="1800" dirty="0"/>
              <a:t>.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загубився</a:t>
            </a:r>
            <a:r>
              <a:rPr lang="ru-RU" sz="1800" dirty="0"/>
              <a:t> </a:t>
            </a:r>
            <a:r>
              <a:rPr lang="ru-RU" sz="1800" dirty="0" err="1"/>
              <a:t>назавжди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Хоча</a:t>
            </a:r>
            <a:r>
              <a:rPr lang="ru-RU" sz="1800" dirty="0"/>
              <a:t> в прикладах, </a:t>
            </a:r>
            <a:r>
              <a:rPr lang="ru-RU" sz="1800" dirty="0" err="1"/>
              <a:t>наведених</a:t>
            </a:r>
            <a:r>
              <a:rPr lang="ru-RU" sz="1800" dirty="0"/>
              <a:t> </a:t>
            </a:r>
            <a:r>
              <a:rPr lang="ru-RU" sz="1800" dirty="0" err="1"/>
              <a:t>вище</a:t>
            </a:r>
            <a:r>
              <a:rPr lang="ru-RU" sz="1800" dirty="0"/>
              <a:t>, ми </a:t>
            </a:r>
            <a:r>
              <a:rPr lang="ru-RU" sz="1800" dirty="0" err="1"/>
              <a:t>зсуваємо</a:t>
            </a:r>
            <a:r>
              <a:rPr lang="ru-RU" sz="1800" dirty="0"/>
              <a:t> </a:t>
            </a:r>
            <a:r>
              <a:rPr lang="ru-RU" sz="1800" dirty="0" err="1"/>
              <a:t>біти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в </a:t>
            </a:r>
            <a:r>
              <a:rPr lang="ru-RU" sz="1800" dirty="0" err="1"/>
              <a:t>літералах</a:t>
            </a:r>
            <a:r>
              <a:rPr lang="ru-RU" sz="1800" dirty="0"/>
              <a:t>, ми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зсувати</a:t>
            </a:r>
            <a:r>
              <a:rPr lang="ru-RU" sz="1800" dirty="0"/>
              <a:t> </a:t>
            </a:r>
            <a:r>
              <a:rPr lang="ru-RU" sz="1800" dirty="0" err="1"/>
              <a:t>біти</a:t>
            </a:r>
            <a:r>
              <a:rPr lang="ru-RU" sz="1800" dirty="0"/>
              <a:t> й у </a:t>
            </a:r>
            <a:r>
              <a:rPr lang="ru-RU" sz="1800" dirty="0" err="1"/>
              <a:t>змінних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6402B-DCBD-49C8-AD7E-D6D49F48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470" y="1357184"/>
            <a:ext cx="2915057" cy="16671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1CB853-C26A-4BC0-BE7B-C776D5C8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763" y="4300719"/>
            <a:ext cx="4638470" cy="24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95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Інверсія</a:t>
            </a:r>
            <a:r>
              <a:rPr lang="ru-RU" b="1" dirty="0"/>
              <a:t> </a:t>
            </a:r>
            <a:r>
              <a:rPr lang="ru-RU" b="1" dirty="0" err="1"/>
              <a:t>або</a:t>
            </a:r>
            <a:r>
              <a:rPr lang="ru-RU" b="1" dirty="0"/>
              <a:t> </a:t>
            </a:r>
            <a:r>
              <a:rPr lang="ru-RU" b="1" dirty="0" err="1"/>
              <a:t>побітовий</a:t>
            </a:r>
            <a:r>
              <a:rPr lang="ru-RU" b="1" dirty="0"/>
              <a:t> оператор НЕ (~)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Просто </a:t>
            </a:r>
            <a:r>
              <a:rPr lang="ru-RU" sz="1800" b="1" dirty="0" err="1">
                <a:highlight>
                  <a:srgbClr val="00FF00"/>
                </a:highlight>
              </a:rPr>
              <a:t>змінює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кожен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біт</a:t>
            </a:r>
            <a:r>
              <a:rPr lang="ru-RU" sz="1800" b="1" dirty="0">
                <a:highlight>
                  <a:srgbClr val="00FF00"/>
                </a:highlight>
              </a:rPr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протилежний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, з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 на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з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 на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Примітка</a:t>
            </a:r>
            <a:r>
              <a:rPr lang="ru-RU" sz="1800" dirty="0"/>
              <a:t>: </a:t>
            </a:r>
            <a:r>
              <a:rPr lang="ru-RU" sz="1800" dirty="0" err="1"/>
              <a:t>результати</a:t>
            </a:r>
            <a:r>
              <a:rPr lang="ru-RU" sz="1800" dirty="0"/>
              <a:t> </a:t>
            </a:r>
            <a:r>
              <a:rPr lang="ru-RU" sz="1800" dirty="0" err="1"/>
              <a:t>побітового</a:t>
            </a:r>
            <a:r>
              <a:rPr lang="ru-RU" sz="1800" dirty="0"/>
              <a:t> НЕ </a:t>
            </a:r>
            <a:r>
              <a:rPr lang="ru-RU" sz="1800" dirty="0" err="1"/>
              <a:t>залежать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 err="1"/>
              <a:t>розміру</a:t>
            </a:r>
            <a:r>
              <a:rPr lang="ru-RU" sz="1800" dirty="0"/>
              <a:t> типу </a:t>
            </a:r>
            <a:r>
              <a:rPr lang="ru-RU" sz="1800" dirty="0" err="1"/>
              <a:t>даних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Припустимо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розмір</a:t>
            </a:r>
            <a:r>
              <a:rPr lang="ru-RU" sz="1800" dirty="0"/>
              <a:t> типу </a:t>
            </a:r>
            <a:r>
              <a:rPr lang="ru-RU" sz="1800" dirty="0" err="1"/>
              <a:t>даних</a:t>
            </a:r>
            <a:r>
              <a:rPr lang="ru-RU" sz="1800" dirty="0"/>
              <a:t> становить 4 </a:t>
            </a:r>
            <a:r>
              <a:rPr lang="ru-RU" sz="1800" dirty="0" err="1"/>
              <a:t>біти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 = 0100;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~ 4 = 1011 (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двійкове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 = 11 (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десяткове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).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Припустимо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розмір</a:t>
            </a:r>
            <a:r>
              <a:rPr lang="ru-RU" sz="1800" dirty="0"/>
              <a:t> типу </a:t>
            </a:r>
            <a:r>
              <a:rPr lang="ru-RU" sz="1800" dirty="0" err="1"/>
              <a:t>даних</a:t>
            </a:r>
            <a:r>
              <a:rPr lang="ru-RU" sz="1800" dirty="0"/>
              <a:t> становить 8 </a:t>
            </a:r>
            <a:r>
              <a:rPr lang="ru-RU" sz="1800" dirty="0" err="1"/>
              <a:t>бітів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 = 0000 0100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~ 4 = 1111 1011 (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двійкове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 = 251 (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десяткове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).</a:t>
            </a:r>
            <a:endParaRPr lang="uk-UA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4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Побітові оператори І, АБО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Побітові оператори І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lang="uk-UA" sz="1800" dirty="0"/>
              <a:t>) та АБО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uk-UA" sz="1800" dirty="0"/>
              <a:t>) працюють аналогічно логічним операторам І та АБО.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Однак побітові оператори застосовуються до кожного біта окремо!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Наприклад, розглянемо вираз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 | 6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двійковій системі це: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0101 | 0110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Операнди краще розміщувати один під одним, щоб було зрозуміліше, як саме виконується побітова операція, тобто в такий спосіб: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 потім застосовувати операцію до кожного стовпця з бітами окремо.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ви пам'ятаєте, логічне АБО повертає </a:t>
            </a:r>
            <a:r>
              <a:rPr lang="en-US" sz="1800" dirty="0"/>
              <a:t>true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800" dirty="0"/>
              <a:t>), </a:t>
            </a:r>
            <a:r>
              <a:rPr lang="uk-UA" sz="1800" dirty="0"/>
              <a:t>якщо один із двох або обидва операнди істинні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). Аналогічно працює і </a:t>
            </a:r>
            <a:r>
              <a:rPr lang="uk-UA" sz="1800" dirty="0" err="1"/>
              <a:t>побітовое</a:t>
            </a:r>
            <a:r>
              <a:rPr lang="uk-UA" sz="1800" dirty="0"/>
              <a:t> АБО.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4B010A-624B-4CE1-912C-06927F60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997" y="3410107"/>
            <a:ext cx="1810003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86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Побітові оператори І, АБО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Вираз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 | 6 </a:t>
            </a:r>
            <a:r>
              <a:rPr lang="uk-UA" sz="1800" dirty="0"/>
              <a:t>обробляється так: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Результат: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0111</a:t>
            </a:r>
            <a:r>
              <a:rPr lang="ru-RU" sz="1800" dirty="0"/>
              <a:t> (</a:t>
            </a:r>
            <a:r>
              <a:rPr lang="ru-RU" sz="1800" dirty="0" err="1"/>
              <a:t>двійкове</a:t>
            </a:r>
            <a:r>
              <a:rPr lang="ru-RU" sz="1800" dirty="0"/>
              <a:t>) =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ru-RU" sz="1800" dirty="0"/>
              <a:t> (</a:t>
            </a:r>
            <a:r>
              <a:rPr lang="ru-RU" sz="1800" dirty="0" err="1"/>
              <a:t>десяткове</a:t>
            </a:r>
            <a:r>
              <a:rPr lang="ru-RU" sz="1800" dirty="0"/>
              <a:t>)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обробляти</a:t>
            </a:r>
            <a:r>
              <a:rPr lang="ru-RU" sz="1800" dirty="0"/>
              <a:t> й </a:t>
            </a:r>
            <a:r>
              <a:rPr lang="ru-RU" sz="1800" dirty="0" err="1"/>
              <a:t>комплексні</a:t>
            </a:r>
            <a:r>
              <a:rPr lang="ru-RU" sz="1800" dirty="0"/>
              <a:t> </a:t>
            </a:r>
            <a:r>
              <a:rPr lang="ru-RU" sz="1800" dirty="0" err="1"/>
              <a:t>вирази</a:t>
            </a:r>
            <a:r>
              <a:rPr lang="ru-RU" sz="1800" dirty="0"/>
              <a:t> </a:t>
            </a:r>
            <a:r>
              <a:rPr lang="ru-RU" sz="1800" b="1" dirty="0"/>
              <a:t>АБО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 | 4 | 6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хоча</a:t>
            </a:r>
            <a:r>
              <a:rPr lang="ru-RU" sz="1800" dirty="0"/>
              <a:t> б один </a:t>
            </a:r>
            <a:r>
              <a:rPr lang="ru-RU" sz="1800" dirty="0" err="1"/>
              <a:t>біт</a:t>
            </a:r>
            <a:r>
              <a:rPr lang="ru-RU" sz="1800" dirty="0"/>
              <a:t> у </a:t>
            </a:r>
            <a:r>
              <a:rPr lang="ru-RU" sz="1800" dirty="0" err="1"/>
              <a:t>стовпці</a:t>
            </a:r>
            <a:r>
              <a:rPr lang="ru-RU" sz="1800" dirty="0"/>
              <a:t> </a:t>
            </a:r>
            <a:r>
              <a:rPr lang="ru-RU" sz="1800" dirty="0" err="1"/>
              <a:t>дорівнює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, то результат </a:t>
            </a:r>
            <a:r>
              <a:rPr lang="ru-RU" sz="1800" dirty="0" err="1"/>
              <a:t>цілого</a:t>
            </a:r>
            <a:r>
              <a:rPr lang="ru-RU" sz="1800" dirty="0"/>
              <a:t> </a:t>
            </a:r>
            <a:r>
              <a:rPr lang="ru-RU" sz="1800" dirty="0" err="1"/>
              <a:t>стовпця</a:t>
            </a:r>
            <a:r>
              <a:rPr lang="ru-RU" sz="1800" dirty="0"/>
              <a:t> —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Результатом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 | 4 | 6 </a:t>
            </a:r>
            <a:r>
              <a:rPr lang="ru-RU" sz="1800" dirty="0"/>
              <a:t>є </a:t>
            </a:r>
            <a:r>
              <a:rPr lang="ru-RU" sz="1800" dirty="0" err="1"/>
              <a:t>десяткове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4B60CD-2CA2-412C-89AB-9214AB08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13" y="945696"/>
            <a:ext cx="1581371" cy="1609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D0F616-3378-4D61-97D7-E3D8BF8A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313" y="4302355"/>
            <a:ext cx="159089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318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Побітові оператори І, АБО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Побітове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</a:t>
            </a:r>
            <a:r>
              <a:rPr lang="uk-UA" sz="1800" dirty="0"/>
              <a:t> працює аналогічно логічному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</a:t>
            </a:r>
            <a:r>
              <a:rPr lang="uk-UA" sz="1800" dirty="0"/>
              <a:t> — повертається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1800" dirty="0"/>
              <a:t>, </a:t>
            </a:r>
            <a:r>
              <a:rPr lang="uk-UA" sz="1800" dirty="0"/>
              <a:t>тільки якщо обидва біти в стовпці дорівнюють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. Розглянемо вираз: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 &amp; 6</a:t>
            </a:r>
            <a:r>
              <a:rPr lang="uk-UA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розв'язувати</a:t>
            </a:r>
            <a:r>
              <a:rPr lang="ru-RU" sz="1800" dirty="0"/>
              <a:t> й </a:t>
            </a:r>
            <a:r>
              <a:rPr lang="ru-RU" sz="1800" dirty="0" err="1"/>
              <a:t>комплексні</a:t>
            </a:r>
            <a:r>
              <a:rPr lang="ru-RU" sz="1800" dirty="0"/>
              <a:t> </a:t>
            </a:r>
            <a:r>
              <a:rPr lang="ru-RU" sz="1800" dirty="0" err="1"/>
              <a:t>вирази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 &amp; 3 &amp; 7</a:t>
            </a:r>
            <a:r>
              <a:rPr lang="ru-RU" sz="1800" dirty="0"/>
              <a:t>. </a:t>
            </a:r>
            <a:r>
              <a:rPr lang="ru-RU" sz="1800" dirty="0" err="1"/>
              <a:t>Тільки</a:t>
            </a:r>
            <a:r>
              <a:rPr lang="ru-RU" sz="1800" dirty="0"/>
              <a:t> за </a:t>
            </a:r>
            <a:r>
              <a:rPr lang="ru-RU" sz="1800" dirty="0" err="1"/>
              <a:t>умови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біти</a:t>
            </a:r>
            <a:r>
              <a:rPr lang="ru-RU" sz="1800" dirty="0"/>
              <a:t> в </a:t>
            </a:r>
            <a:r>
              <a:rPr lang="ru-RU" sz="1800" dirty="0" err="1"/>
              <a:t>стовпці</a:t>
            </a:r>
            <a:r>
              <a:rPr lang="ru-RU" sz="1800" dirty="0"/>
              <a:t> </a:t>
            </a:r>
            <a:r>
              <a:rPr lang="ru-RU" sz="1800" dirty="0" err="1"/>
              <a:t>дорівнюють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, результатом </a:t>
            </a:r>
            <a:r>
              <a:rPr lang="ru-RU" sz="1800" dirty="0" err="1"/>
              <a:t>стовпця</a:t>
            </a:r>
            <a:r>
              <a:rPr lang="ru-RU" sz="1800" dirty="0"/>
              <a:t> буде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800" dirty="0"/>
              <a:t>.</a:t>
            </a: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5B6F74-24F9-4BE6-9EE9-D03ED817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55" y="1745016"/>
            <a:ext cx="169568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8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Операції над структурами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908890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6. </a:t>
            </a:r>
            <a:r>
              <a:rPr lang="uk-UA" sz="1800" b="1" dirty="0">
                <a:highlight>
                  <a:srgbClr val="00FF00"/>
                </a:highlight>
              </a:rPr>
              <a:t>Передача окремих компонент структури як аргументів функції</a:t>
            </a:r>
            <a:r>
              <a:rPr lang="uk-UA" sz="1800" dirty="0"/>
              <a:t>. Наприклад, для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IsLeapYear</a:t>
            </a:r>
            <a:r>
              <a:rPr lang="en-US" sz="1800" dirty="0"/>
              <a:t>. </a:t>
            </a:r>
            <a:r>
              <a:rPr lang="uk-UA" sz="1800" dirty="0"/>
              <a:t>Функція перевіряє рік на </a:t>
            </a:r>
            <a:r>
              <a:rPr lang="uk-UA" sz="1800" dirty="0" err="1"/>
              <a:t>високосність</a:t>
            </a:r>
            <a:r>
              <a:rPr lang="en-US" sz="1800" dirty="0"/>
              <a:t>.</a:t>
            </a: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A25AE1-4728-4F6A-B2F1-DF5248F84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890" y="0"/>
            <a:ext cx="4283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91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Побітове виключне АБО (^) </a:t>
            </a:r>
            <a:br>
              <a:rPr lang="uk-UA" b="1" dirty="0"/>
            </a:br>
            <a:r>
              <a:rPr lang="uk-UA" b="1" dirty="0"/>
              <a:t>(</a:t>
            </a:r>
            <a:r>
              <a:rPr lang="uk-UA" b="1" dirty="0" err="1"/>
              <a:t>скор</a:t>
            </a:r>
            <a:r>
              <a:rPr lang="uk-UA" b="1" dirty="0"/>
              <a:t>. «</a:t>
            </a:r>
            <a:r>
              <a:rPr lang="en-US" b="1" dirty="0"/>
              <a:t>XOR» </a:t>
            </a:r>
            <a:r>
              <a:rPr lang="uk-UA" b="1" dirty="0"/>
              <a:t>від англ. «</a:t>
            </a:r>
            <a:r>
              <a:rPr lang="en-US" b="1" dirty="0" err="1"/>
              <a:t>eXclusive</a:t>
            </a:r>
            <a:r>
              <a:rPr lang="en-US" b="1" dirty="0"/>
              <a:t> OR»)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 обробки двох операндів, виключне АБО повертає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800" dirty="0"/>
              <a:t>), </a:t>
            </a:r>
            <a:r>
              <a:rPr lang="uk-UA" sz="1800" dirty="0"/>
              <a:t>тільки якщо один і тільки один з операндів є істинним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). Якщо таких немає або всі операнди дорівнюють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, то результатом буде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800" dirty="0"/>
              <a:t>). </a:t>
            </a:r>
            <a:r>
              <a:rPr lang="uk-UA" sz="1800" dirty="0"/>
              <a:t>Розглянемо вираз: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 ^ 3</a:t>
            </a:r>
            <a:r>
              <a:rPr lang="uk-UA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розв'язувати</a:t>
            </a:r>
            <a:r>
              <a:rPr lang="ru-RU" sz="1800" dirty="0"/>
              <a:t> й </a:t>
            </a:r>
            <a:r>
              <a:rPr lang="ru-RU" sz="1800" dirty="0" err="1"/>
              <a:t>комплексні</a:t>
            </a:r>
            <a:r>
              <a:rPr lang="ru-RU" sz="1800" dirty="0"/>
              <a:t> </a:t>
            </a:r>
            <a:r>
              <a:rPr lang="ru-RU" sz="1800" dirty="0" err="1"/>
              <a:t>вирази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XOR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 ^ 3 ^ 7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одиниць</a:t>
            </a:r>
            <a:r>
              <a:rPr lang="ru-RU" sz="1800" dirty="0"/>
              <a:t> у </a:t>
            </a:r>
            <a:r>
              <a:rPr lang="ru-RU" sz="1800" dirty="0" err="1"/>
              <a:t>стовпці</a:t>
            </a:r>
            <a:r>
              <a:rPr lang="ru-RU" sz="1800" dirty="0"/>
              <a:t> парна </a:t>
            </a:r>
            <a:r>
              <a:rPr lang="ru-RU" sz="1800" dirty="0" err="1"/>
              <a:t>кількість</a:t>
            </a:r>
            <a:r>
              <a:rPr lang="ru-RU" sz="1800" dirty="0"/>
              <a:t>, то результатом буде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ж </a:t>
            </a:r>
            <a:r>
              <a:rPr lang="ru-RU" sz="1800" dirty="0" err="1"/>
              <a:t>непарна</a:t>
            </a:r>
            <a:r>
              <a:rPr lang="ru-RU" sz="1800" dirty="0"/>
              <a:t>, то результат —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4EFB48-0F67-4481-AC22-DE4B4EC0E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03" y="2286001"/>
            <a:ext cx="1552792" cy="157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9D0AA9-3007-4B03-92C1-02CC2BC52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896" y="4690561"/>
            <a:ext cx="159089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891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Побітове виключне АБО (^) </a:t>
            </a:r>
            <a:br>
              <a:rPr lang="uk-UA" b="1" dirty="0"/>
            </a:br>
            <a:r>
              <a:rPr lang="uk-UA" b="1" dirty="0"/>
              <a:t>(</a:t>
            </a:r>
            <a:r>
              <a:rPr lang="uk-UA" b="1" dirty="0" err="1"/>
              <a:t>скор</a:t>
            </a:r>
            <a:r>
              <a:rPr lang="uk-UA" b="1" dirty="0"/>
              <a:t>. «</a:t>
            </a:r>
            <a:r>
              <a:rPr lang="en-US" b="1" dirty="0"/>
              <a:t>XOR» </a:t>
            </a:r>
            <a:r>
              <a:rPr lang="uk-UA" b="1" dirty="0"/>
              <a:t>від англ. «</a:t>
            </a:r>
            <a:r>
              <a:rPr lang="en-US" b="1" dirty="0" err="1"/>
              <a:t>eXclusive</a:t>
            </a:r>
            <a:r>
              <a:rPr lang="en-US" b="1" dirty="0"/>
              <a:t> OR»)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811175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1FD2B6-9DB1-4704-BD18-BE510056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0047" y="942144"/>
            <a:ext cx="2983080" cy="58314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748A16-06CC-44BA-A69C-50BFDFFF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839" y="2895525"/>
            <a:ext cx="4458322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82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9215533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73D1CE-E0E8-4473-952F-77D690D3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534" y="-1"/>
            <a:ext cx="297646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AC8097-157F-487F-9D4D-66A0BDB49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006" y="2947919"/>
            <a:ext cx="456311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156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Примітка</a:t>
            </a:r>
            <a:r>
              <a:rPr lang="uk-UA" sz="1800" dirty="0"/>
              <a:t>: тут ми з вами знайомимося зі ще однією системою числення. Цілі константи, що починаються з цифри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, є </a:t>
            </a:r>
            <a:r>
              <a:rPr lang="uk-UA" sz="1800" dirty="0" err="1"/>
              <a:t>вісімковими</a:t>
            </a:r>
            <a:r>
              <a:rPr lang="uk-UA" sz="1800" dirty="0"/>
              <a:t> числами. </a:t>
            </a:r>
            <a:r>
              <a:rPr lang="uk-UA" sz="1800" dirty="0" err="1"/>
              <a:t>Вісімкове</a:t>
            </a:r>
            <a:r>
              <a:rPr lang="uk-UA" sz="1800" dirty="0"/>
              <a:t> подання цілих чисел особливо зручно, коли доводиться працювати з операціями розрядами, тому що </a:t>
            </a:r>
            <a:r>
              <a:rPr lang="uk-UA" sz="1800" dirty="0" err="1"/>
              <a:t>вісімкові</a:t>
            </a:r>
            <a:r>
              <a:rPr lang="uk-UA" sz="1800" dirty="0"/>
              <a:t> числа легко переводяться у двійкові. У цій задачі числа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01,02,03</a:t>
            </a:r>
            <a:r>
              <a:rPr lang="uk-UA" sz="1800" dirty="0"/>
              <a:t> відповідають числам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1, 2</a:t>
            </a:r>
            <a:r>
              <a:rPr lang="uk-UA" sz="1800" dirty="0"/>
              <a:t>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uk-UA" sz="1800" dirty="0"/>
              <a:t>, тож поява </a:t>
            </a:r>
            <a:r>
              <a:rPr lang="uk-UA" sz="1800" dirty="0" err="1"/>
              <a:t>вісімкових</a:t>
            </a:r>
            <a:r>
              <a:rPr lang="uk-UA" sz="1800" dirty="0"/>
              <a:t> чисел слугує натяком, що програма розглядає значення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x, y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en-US" sz="1800" dirty="0"/>
              <a:t> </a:t>
            </a:r>
            <a:r>
              <a:rPr lang="uk-UA" sz="1800" dirty="0"/>
              <a:t>як послідовності двійкових цифр.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3473064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Об’єднання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Основне призначення технології </a:t>
            </a:r>
            <a:r>
              <a:rPr lang="uk-UA" sz="1800" b="1" dirty="0">
                <a:highlight>
                  <a:srgbClr val="00FF00"/>
                </a:highlight>
              </a:rPr>
              <a:t>об'єднань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union</a:t>
            </a:r>
            <a:r>
              <a:rPr lang="en-US" sz="1800" dirty="0"/>
              <a:t> — </a:t>
            </a:r>
            <a:r>
              <a:rPr lang="uk-UA" sz="1800" dirty="0"/>
              <a:t>це економія пам'яті, тобто використання об'єднання змінних дає змогу створювати оптимальну за використанням пам'яті програму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Аби зрозуміти, у чому сенс об'єднання, потрібно згадати, як зберігаються змінні. Різні змінні різного типу або однакової групи типів (на кшталт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), </a:t>
            </a:r>
            <a:r>
              <a:rPr lang="uk-UA" sz="1800" dirty="0"/>
              <a:t>попри роботу з тим самим типом даних (маю на увазі ціле), займають у пам'яті різну кількість байтів.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/>
              <a:t> </a:t>
            </a:r>
            <a:r>
              <a:rPr lang="uk-UA" sz="1800" dirty="0"/>
              <a:t>займатиме більшу кількість байтів у пам’яті, ніж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 (</a:t>
            </a:r>
            <a:r>
              <a:rPr lang="uk-UA" sz="1800" dirty="0"/>
              <a:t>не у всіх компіляторах), але при цьому в пам’ять для змінної цього типу цілком можна записати значення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 </a:t>
            </a:r>
            <a:r>
              <a:rPr lang="uk-UA" sz="1800" dirty="0"/>
              <a:t>за необхідності.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Вийде, що не всі зарезервовані байти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long-</a:t>
            </a:r>
            <a:r>
              <a:rPr lang="uk-UA" sz="1800" dirty="0"/>
              <a:t>а будуть затребувані. Якщо помістити, наприклад, число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325</a:t>
            </a:r>
            <a:r>
              <a:rPr lang="uk-UA" sz="1800" dirty="0"/>
              <a:t> 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/>
              <a:t>, </a:t>
            </a:r>
            <a:r>
              <a:rPr lang="uk-UA" sz="1800" dirty="0"/>
              <a:t>будуть зайняті два байти (залежить від розрядності процесора), а інші байти заповняться нулями.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Саме в цьому і з'являється сенс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union</a:t>
            </a:r>
            <a:r>
              <a:rPr lang="en-US" sz="1800" dirty="0"/>
              <a:t>, </a:t>
            </a:r>
            <a:r>
              <a:rPr lang="uk-UA" sz="1800" dirty="0"/>
              <a:t>бо ця інструкція говорить компілятору: «</a:t>
            </a:r>
            <a:r>
              <a:rPr lang="uk-UA" sz="1800" b="1" dirty="0">
                <a:highlight>
                  <a:srgbClr val="00FF00"/>
                </a:highlight>
              </a:rPr>
              <a:t>Зарезервуй мені місце для типу даних із максимальним запитом обсягу пам'яті, а ми вже будемо самі розбиратися, як і які значення в них покласти</a:t>
            </a:r>
            <a:r>
              <a:rPr lang="uk-UA" sz="1800" dirty="0"/>
              <a:t>».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Об'єднання</a:t>
            </a:r>
            <a:r>
              <a:rPr lang="uk-UA" sz="1800" dirty="0"/>
              <a:t> — це такий формат даних, що є </a:t>
            </a:r>
            <a:r>
              <a:rPr lang="uk-UA" sz="1800" dirty="0" err="1"/>
              <a:t>подібни</a:t>
            </a:r>
            <a:r>
              <a:rPr lang="ru-RU" sz="1800" dirty="0"/>
              <a:t>й</a:t>
            </a:r>
            <a:r>
              <a:rPr lang="uk-UA" sz="1800" dirty="0"/>
              <a:t> до структури та здатний зберігати в межах однієї зарезервованої області пам'яті різні типи даних.</a:t>
            </a:r>
          </a:p>
        </p:txBody>
      </p:sp>
    </p:spTree>
    <p:extLst>
      <p:ext uri="{BB962C8B-B14F-4D97-AF65-F5344CB8AC3E}">
        <p14:creationId xmlns:p14="http://schemas.microsoft.com/office/powerpoint/2010/main" val="30851610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Об’єднання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Але в </a:t>
            </a:r>
            <a:r>
              <a:rPr lang="ru-RU" sz="1800" b="1" dirty="0" err="1">
                <a:highlight>
                  <a:srgbClr val="00FF00"/>
                </a:highlight>
              </a:rPr>
              <a:t>кожний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певний</a:t>
            </a:r>
            <a:r>
              <a:rPr lang="ru-RU" sz="1800" b="1" dirty="0">
                <a:highlight>
                  <a:srgbClr val="00FF00"/>
                </a:highlight>
              </a:rPr>
              <a:t> момент часу в </a:t>
            </a:r>
            <a:r>
              <a:rPr lang="ru-RU" sz="1800" b="1" dirty="0" err="1">
                <a:highlight>
                  <a:srgbClr val="00FF00"/>
                </a:highlight>
              </a:rPr>
              <a:t>об'єднанні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зберігається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тільки</a:t>
            </a:r>
            <a:r>
              <a:rPr lang="ru-RU" sz="1800" b="1" dirty="0">
                <a:highlight>
                  <a:srgbClr val="00FF00"/>
                </a:highlight>
              </a:rPr>
              <a:t> один </a:t>
            </a:r>
            <a:r>
              <a:rPr lang="ru-RU" sz="1800" b="1" dirty="0" err="1">
                <a:highlight>
                  <a:srgbClr val="00FF00"/>
                </a:highlight>
              </a:rPr>
              <a:t>із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типів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b="1" dirty="0">
                <a:highlight>
                  <a:srgbClr val="00FF00"/>
                </a:highlight>
              </a:rPr>
              <a:t> і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використовувати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лише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цього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елемента</a:t>
            </a:r>
            <a:r>
              <a:rPr lang="ru-RU" sz="1800" b="1" dirty="0">
                <a:highlight>
                  <a:srgbClr val="00FF00"/>
                </a:highlight>
              </a:rPr>
              <a:t> (компонента)</a:t>
            </a:r>
            <a:r>
              <a:rPr lang="ru-RU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Синтаксично</a:t>
            </a:r>
            <a:r>
              <a:rPr lang="ru-RU" sz="1800" dirty="0"/>
              <a:t> </a:t>
            </a:r>
            <a:r>
              <a:rPr lang="ru-RU" sz="1800" dirty="0" err="1"/>
              <a:t>об'єднання</a:t>
            </a:r>
            <a:r>
              <a:rPr lang="ru-RU" sz="1800" dirty="0"/>
              <a:t> </a:t>
            </a:r>
            <a:r>
              <a:rPr lang="ru-RU" sz="1800" dirty="0" err="1"/>
              <a:t>визначають</a:t>
            </a:r>
            <a:r>
              <a:rPr lang="ru-RU" sz="1800" dirty="0"/>
              <a:t> так (</a:t>
            </a:r>
            <a:r>
              <a:rPr lang="ru-RU" sz="1800" dirty="0" err="1"/>
              <a:t>дуже</a:t>
            </a:r>
            <a:r>
              <a:rPr lang="ru-RU" sz="1800" dirty="0"/>
              <a:t> схоже на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):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75E137-F1F1-436F-8D51-4453ADFE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17" y="2271551"/>
            <a:ext cx="4401164" cy="23148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ADF5C7-CB7F-4D71-A80F-8765DE04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6" y="4668311"/>
            <a:ext cx="3811025" cy="2107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3DBAB-DC43-42E1-ACB5-CC0810776DCF}"/>
              </a:ext>
            </a:extLst>
          </p:cNvPr>
          <p:cNvSpPr txBox="1"/>
          <p:nvPr/>
        </p:nvSpPr>
        <p:spPr>
          <a:xfrm>
            <a:off x="558704" y="5057506"/>
            <a:ext cx="3073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Доступ до </a:t>
            </a:r>
            <a:r>
              <a:rPr lang="ru-RU" dirty="0" err="1"/>
              <a:t>елементів</a:t>
            </a:r>
            <a:r>
              <a:rPr lang="ru-RU" dirty="0"/>
              <a:t> </a:t>
            </a:r>
            <a:r>
              <a:rPr lang="ru-RU" dirty="0" err="1"/>
              <a:t>об'єднання</a:t>
            </a:r>
            <a:r>
              <a:rPr lang="ru-RU" dirty="0"/>
              <a:t> </a:t>
            </a:r>
            <a:r>
              <a:rPr lang="ru-RU" dirty="0" err="1"/>
              <a:t>здійснюється</a:t>
            </a:r>
            <a:r>
              <a:rPr lang="ru-RU" dirty="0"/>
              <a:t> так само, як і до </a:t>
            </a:r>
            <a:r>
              <a:rPr lang="ru-RU" dirty="0" err="1"/>
              <a:t>елементів</a:t>
            </a:r>
            <a:r>
              <a:rPr lang="ru-RU" dirty="0"/>
              <a:t> структур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711093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Об’єднання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До даних, які зберігають елементи структури (наприклад,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/>
              <a:t>), </a:t>
            </a:r>
            <a:r>
              <a:rPr lang="uk-UA" sz="1800" dirty="0"/>
              <a:t>ми можемо звертатися в будь-який момент (хоч до одного, хоч до всіх відразу). </a:t>
            </a:r>
            <a:r>
              <a:rPr lang="uk-UA" sz="1800" b="1" dirty="0">
                <a:highlight>
                  <a:srgbClr val="00FF00"/>
                </a:highlight>
              </a:rPr>
              <a:t>А в об’єднанні можуть зберігатися дані або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short</a:t>
            </a:r>
            <a:r>
              <a:rPr lang="en-US" sz="1800" b="1" dirty="0">
                <a:highlight>
                  <a:srgbClr val="00FF00"/>
                </a:highlight>
              </a:rPr>
              <a:t>, </a:t>
            </a:r>
            <a:r>
              <a:rPr lang="uk-UA" sz="1800" b="1" dirty="0">
                <a:highlight>
                  <a:srgbClr val="00FF00"/>
                </a:highlight>
              </a:rPr>
              <a:t>або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int</a:t>
            </a:r>
            <a:r>
              <a:rPr lang="en-US" sz="1800" b="1" dirty="0">
                <a:highlight>
                  <a:srgbClr val="00FF00"/>
                </a:highlight>
              </a:rPr>
              <a:t>, </a:t>
            </a:r>
            <a:r>
              <a:rPr lang="uk-UA" sz="1800" b="1" dirty="0">
                <a:highlight>
                  <a:srgbClr val="00FF00"/>
                </a:highlight>
              </a:rPr>
              <a:t>або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long</a:t>
            </a:r>
            <a:r>
              <a:rPr lang="en-US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7DBA6-0BF8-4EA1-8864-350994FF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20" y="1747776"/>
            <a:ext cx="4405540" cy="51102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A12420-0D16-4F2A-8B0C-0AB76652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9293"/>
            <a:ext cx="491558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435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Об’єднання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Як </a:t>
            </a:r>
            <a:r>
              <a:rPr lang="ru-RU" sz="1800" dirty="0" err="1"/>
              <a:t>бачите</a:t>
            </a:r>
            <a:r>
              <a:rPr lang="ru-RU" sz="1800" dirty="0"/>
              <a:t>, </a:t>
            </a:r>
            <a:r>
              <a:rPr lang="ru-RU" sz="1800" dirty="0" err="1"/>
              <a:t>після</a:t>
            </a:r>
            <a:r>
              <a:rPr lang="ru-RU" sz="1800" dirty="0"/>
              <a:t> того, як ми записали </a:t>
            </a:r>
            <a:r>
              <a:rPr lang="ru-RU" sz="1800" dirty="0" err="1"/>
              <a:t>значення</a:t>
            </a:r>
            <a:r>
              <a:rPr lang="ru-RU" sz="1800" dirty="0"/>
              <a:t> в </a:t>
            </a:r>
            <a:r>
              <a:rPr lang="ru-RU" sz="1800" dirty="0" err="1"/>
              <a:t>елемент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component3</a:t>
            </a:r>
            <a:r>
              <a:rPr lang="ru-RU" sz="1800" dirty="0"/>
              <a:t> типу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, </a:t>
            </a:r>
            <a:r>
              <a:rPr lang="ru-RU" sz="1800" dirty="0" err="1"/>
              <a:t>отримати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елемента</a:t>
            </a:r>
            <a:r>
              <a:rPr lang="en-US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component1</a:t>
            </a:r>
            <a:r>
              <a:rPr lang="ru-RU" sz="1800" dirty="0"/>
              <a:t> уже не </a:t>
            </a:r>
            <a:r>
              <a:rPr lang="ru-RU" sz="1800" dirty="0" err="1"/>
              <a:t>можна</a:t>
            </a:r>
            <a:r>
              <a:rPr lang="ru-RU" sz="1800" dirty="0"/>
              <a:t>. Усе через те, </a:t>
            </a:r>
            <a:r>
              <a:rPr lang="ru-RU" sz="1800" dirty="0" err="1"/>
              <a:t>що</a:t>
            </a:r>
            <a:r>
              <a:rPr lang="ru-RU" sz="1800" dirty="0"/>
              <a:t> в </a:t>
            </a:r>
            <a:r>
              <a:rPr lang="ru-RU" sz="1800" dirty="0" err="1"/>
              <a:t>їхню</a:t>
            </a:r>
            <a:r>
              <a:rPr lang="ru-RU" sz="1800" dirty="0"/>
              <a:t> </a:t>
            </a:r>
            <a:r>
              <a:rPr lang="ru-RU" sz="1800" dirty="0" err="1"/>
              <a:t>загальну</a:t>
            </a:r>
            <a:r>
              <a:rPr lang="ru-RU" sz="1800" dirty="0"/>
              <a:t> </a:t>
            </a:r>
            <a:r>
              <a:rPr lang="ru-RU" sz="1800" dirty="0" err="1"/>
              <a:t>пам'ять</a:t>
            </a:r>
            <a:r>
              <a:rPr lang="ru-RU" sz="1800" dirty="0"/>
              <a:t> уже записано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, а </a:t>
            </a:r>
            <a:r>
              <a:rPr lang="ru-RU" sz="1800" dirty="0" err="1"/>
              <a:t>змінна</a:t>
            </a:r>
            <a:r>
              <a:rPr lang="ru-RU" sz="1800" dirty="0"/>
              <a:t> типу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 </a:t>
            </a:r>
            <a:r>
              <a:rPr lang="ru-RU" sz="1800" dirty="0" err="1"/>
              <a:t>нездатна</a:t>
            </a:r>
            <a:r>
              <a:rPr lang="ru-RU" sz="1800" dirty="0"/>
              <a:t> </a:t>
            </a:r>
            <a:r>
              <a:rPr lang="ru-RU" sz="1800" dirty="0" err="1"/>
              <a:t>працювати</a:t>
            </a:r>
            <a:r>
              <a:rPr lang="ru-RU" sz="1800" dirty="0"/>
              <a:t> з </a:t>
            </a:r>
            <a:r>
              <a:rPr lang="ru-RU" sz="1800" dirty="0" err="1"/>
              <a:t>даними</a:t>
            </a:r>
            <a:r>
              <a:rPr lang="ru-RU" sz="1800" dirty="0"/>
              <a:t> такого </a:t>
            </a:r>
            <a:r>
              <a:rPr lang="ru-RU" sz="1800" dirty="0" err="1"/>
              <a:t>обсягу</a:t>
            </a:r>
            <a:r>
              <a:rPr lang="ru-RU" sz="1800" dirty="0"/>
              <a:t>. Схематично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представити</a:t>
            </a:r>
            <a:r>
              <a:rPr lang="ru-RU" sz="1800" dirty="0"/>
              <a:t> так: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7C6D75-394C-4070-ACEE-8EB1AD83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7" y="2537965"/>
            <a:ext cx="8164064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898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Об’єднання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Тому, щоб знову працювати з даними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 int</a:t>
            </a:r>
            <a:r>
              <a:rPr lang="en-US" sz="1800" dirty="0"/>
              <a:t>, </a:t>
            </a:r>
            <a:r>
              <a:rPr lang="uk-UA" sz="1800" dirty="0"/>
              <a:t>необхідно знову привласнити елементу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component1</a:t>
            </a:r>
            <a:r>
              <a:rPr lang="en-US" sz="1800" dirty="0"/>
              <a:t> </a:t>
            </a:r>
            <a:r>
              <a:rPr lang="uk-UA" sz="1800" dirty="0"/>
              <a:t>нове значення. От і виходить — пам'ять та сама, а змінні в ній розташовуються різні. До якої звертаємося, така й запитує з цієї пам'яті значення.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Елементи об'єднання розташовуються в пам'яті, починаючи з одного місця</a:t>
            </a:r>
            <a:r>
              <a:rPr lang="uk-UA" sz="1800" dirty="0"/>
              <a:t> (ніби накладаються один на одного), на відміну від елементів структури (вони розташовуються в пам'яті послідовно один за іншим).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Застосування об'єднань викликано необхідністю економії пам'яті, коли потрібно зберігати й використовувати дані різних типів, але звертатися до них можна не одночасно.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Якби ми описали просто набір змінних, об'єднуючи їх 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union</a:t>
            </a:r>
            <a:r>
              <a:rPr lang="en-US" sz="1800" dirty="0"/>
              <a:t>, </a:t>
            </a:r>
            <a:r>
              <a:rPr lang="uk-UA" sz="1800" dirty="0"/>
              <a:t>то для їхнього розміщення було б потрібно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 + 4 + 4</a:t>
            </a:r>
            <a:r>
              <a:rPr lang="uk-UA" sz="1800" dirty="0"/>
              <a:t> байти =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uk-UA" sz="1800" dirty="0"/>
              <a:t> байтів. Ось і економія. А так об'єднання займає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uk-UA" sz="1800" dirty="0"/>
              <a:t> байти.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0432078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Об’єднання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3E00C6-04AA-4691-A30E-411DF289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022" y="-1"/>
            <a:ext cx="534911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ED168-95F9-4375-9B37-89464B73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5" y="2799354"/>
            <a:ext cx="6636373" cy="12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(++p)-&gt;x </a:t>
            </a:r>
            <a:r>
              <a:rPr lang="en-US" sz="1800" dirty="0"/>
              <a:t>— </a:t>
            </a:r>
            <a:r>
              <a:rPr lang="uk-UA" sz="1800" dirty="0"/>
              <a:t>операція збільшує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1800" dirty="0"/>
              <a:t> </a:t>
            </a:r>
            <a:r>
              <a:rPr lang="uk-UA" sz="1800" dirty="0"/>
              <a:t>перед доступом до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1800" dirty="0"/>
              <a:t>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(p++)-&gt;x </a:t>
            </a:r>
            <a:r>
              <a:rPr lang="en-US" sz="1800" dirty="0"/>
              <a:t>— </a:t>
            </a:r>
            <a:r>
              <a:rPr lang="uk-UA" sz="1800" dirty="0"/>
              <a:t>операція збільшує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1800" dirty="0"/>
              <a:t> </a:t>
            </a:r>
            <a:r>
              <a:rPr lang="uk-UA" sz="1800" dirty="0"/>
              <a:t>після доступу до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1800" dirty="0"/>
              <a:t> (</a:t>
            </a:r>
            <a:r>
              <a:rPr lang="uk-UA" sz="1800" dirty="0"/>
              <a:t>круглі дужки не обов'язкові, адже за старшинством раніше буде застосована операція «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uk-UA" sz="1800" dirty="0"/>
              <a:t>»);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p-&gt;y </a:t>
            </a:r>
            <a:r>
              <a:rPr lang="en-US" sz="1800" dirty="0"/>
              <a:t>— </a:t>
            </a:r>
            <a:r>
              <a:rPr lang="uk-UA" sz="1800" dirty="0"/>
              <a:t>вибирається вміст об'єкта, на який вказує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sz="1800" dirty="0"/>
              <a:t>;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*p-&gt;y++ </a:t>
            </a:r>
            <a:r>
              <a:rPr lang="en-US" sz="1800" dirty="0"/>
              <a:t>— </a:t>
            </a:r>
            <a:r>
              <a:rPr lang="uk-UA" sz="1800" dirty="0"/>
              <a:t>збільшує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sz="1800" dirty="0"/>
              <a:t> </a:t>
            </a:r>
            <a:r>
              <a:rPr lang="uk-UA" sz="1800" dirty="0"/>
              <a:t>після обробки того, на що він вказує (аналогічно до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s++</a:t>
            </a:r>
            <a:r>
              <a:rPr lang="en-US" sz="1800" dirty="0"/>
              <a:t>);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*p++-&gt;y </a:t>
            </a:r>
            <a:r>
              <a:rPr lang="en-US" sz="1800" dirty="0"/>
              <a:t>— </a:t>
            </a:r>
            <a:r>
              <a:rPr lang="uk-UA" sz="1800" dirty="0"/>
              <a:t>збільшує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1800" dirty="0"/>
              <a:t> </a:t>
            </a:r>
            <a:r>
              <a:rPr lang="uk-UA" sz="1800" dirty="0"/>
              <a:t>після вибірки того, на </a:t>
            </a:r>
            <a:r>
              <a:rPr lang="uk-UA" sz="1800" dirty="0" err="1"/>
              <a:t>щовказує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sz="1800" dirty="0"/>
              <a:t>;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(*(*p).y)++ </a:t>
            </a:r>
            <a:r>
              <a:rPr lang="en-US" sz="1800" dirty="0"/>
              <a:t>— </a:t>
            </a:r>
            <a:r>
              <a:rPr lang="uk-UA" sz="1800" dirty="0"/>
              <a:t>збільшує те, на що вказує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endParaRPr lang="uk-UA" sz="2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2CA76C-E15E-4205-8297-04A9BCEE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37" y="143311"/>
            <a:ext cx="4783525" cy="21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590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Об’єднання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Розберемо наш код. Ми створили об'єднання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/>
              <a:t> (</a:t>
            </a:r>
            <a:r>
              <a:rPr lang="uk-UA" sz="1800" dirty="0"/>
              <a:t>і далі змінну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myEmployee</a:t>
            </a:r>
            <a:r>
              <a:rPr lang="en-US" sz="1800" dirty="0"/>
              <a:t> </a:t>
            </a:r>
            <a:r>
              <a:rPr lang="uk-UA" sz="1800" dirty="0"/>
              <a:t>такого типу), що складається з двох елементів: перший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/>
              <a:t>) </a:t>
            </a:r>
            <a:r>
              <a:rPr lang="uk-UA" sz="1800" dirty="0"/>
              <a:t>елемент </a:t>
            </a:r>
            <a:r>
              <a:rPr lang="uk-UA" sz="1800" dirty="0" err="1"/>
              <a:t>цілочисельного</a:t>
            </a:r>
            <a:r>
              <a:rPr lang="uk-UA" sz="1800" dirty="0"/>
              <a:t> типу, другий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salary</a:t>
            </a:r>
            <a:r>
              <a:rPr lang="en-US" sz="1800" dirty="0"/>
              <a:t>) — </a:t>
            </a:r>
            <a:r>
              <a:rPr lang="uk-UA" sz="1800" dirty="0"/>
              <a:t>дійсного.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Спочатку в перший елемент ми занесли значення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15</a:t>
            </a:r>
            <a:r>
              <a:rPr lang="uk-UA" sz="1800" dirty="0"/>
              <a:t> і вивели значення цього компонента об'єднання в консоль. Далі ми занесли значення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100.35</a:t>
            </a:r>
            <a:r>
              <a:rPr lang="uk-UA" sz="1800" dirty="0"/>
              <a:t> у другий компонент об'єднання (значення першого компонента вже недоступне після цієї дії) і також вивели його в консоль.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8084661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Бітові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Ми з вами </a:t>
            </a:r>
            <a:r>
              <a:rPr lang="ru-RU" sz="1800" dirty="0" err="1"/>
              <a:t>розглядали</a:t>
            </a:r>
            <a:r>
              <a:rPr lang="ru-RU" sz="1800" dirty="0"/>
              <a:t> </a:t>
            </a:r>
            <a:r>
              <a:rPr lang="ru-RU" sz="1800" dirty="0" err="1"/>
              <a:t>поняття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структури</a:t>
            </a:r>
            <a:r>
              <a:rPr lang="ru-RU" sz="1800" dirty="0"/>
              <a:t>. </a:t>
            </a:r>
            <a:r>
              <a:rPr lang="ru-RU" sz="1800" dirty="0" err="1"/>
              <a:t>Припустимо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ми створили </a:t>
            </a:r>
            <a:r>
              <a:rPr lang="ru-RU" sz="1800" dirty="0" err="1"/>
              <a:t>таку</a:t>
            </a:r>
            <a:r>
              <a:rPr lang="ru-RU" sz="1800" dirty="0"/>
              <a:t> структуру для </a:t>
            </a:r>
            <a:r>
              <a:rPr lang="ru-RU" sz="1800" dirty="0" err="1"/>
              <a:t>зберігання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ru-RU" sz="1800" dirty="0"/>
              <a:t>/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ru-RU" sz="1800" dirty="0"/>
              <a:t>-</a:t>
            </a:r>
            <a:r>
              <a:rPr lang="ru-RU" sz="1800" dirty="0" err="1"/>
              <a:t>значень</a:t>
            </a:r>
            <a:r>
              <a:rPr lang="ru-RU" sz="1800" dirty="0"/>
              <a:t> </a:t>
            </a:r>
            <a:r>
              <a:rPr lang="ru-RU" sz="1800" dirty="0" err="1"/>
              <a:t>деякого</a:t>
            </a:r>
            <a:r>
              <a:rPr lang="ru-RU" sz="1800" dirty="0"/>
              <a:t> набору </a:t>
            </a:r>
            <a:r>
              <a:rPr lang="ru-RU" sz="1800" dirty="0" err="1"/>
              <a:t>змінних</a:t>
            </a:r>
            <a:r>
              <a:rPr lang="ru-RU" sz="1800" dirty="0"/>
              <a:t> (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деяких</a:t>
            </a:r>
            <a:r>
              <a:rPr lang="ru-RU" sz="1800" dirty="0"/>
              <a:t> </a:t>
            </a:r>
            <a:r>
              <a:rPr lang="ru-RU" sz="1800" dirty="0" err="1"/>
              <a:t>прапорів</a:t>
            </a:r>
            <a:r>
              <a:rPr lang="ru-RU" sz="1800" dirty="0"/>
              <a:t> — </a:t>
            </a:r>
            <a:r>
              <a:rPr lang="ru-RU" sz="1800" dirty="0" err="1"/>
              <a:t>ознак</a:t>
            </a:r>
            <a:r>
              <a:rPr lang="ru-RU" sz="1800" dirty="0"/>
              <a:t>, </a:t>
            </a:r>
            <a:r>
              <a:rPr lang="ru-RU" sz="1800" dirty="0" err="1"/>
              <a:t>чи</a:t>
            </a:r>
            <a:r>
              <a:rPr lang="ru-RU" sz="1800" dirty="0"/>
              <a:t> </a:t>
            </a:r>
            <a:r>
              <a:rPr lang="ru-RU" sz="1800" dirty="0" err="1"/>
              <a:t>знає</a:t>
            </a:r>
            <a:r>
              <a:rPr lang="ru-RU" sz="1800" dirty="0"/>
              <a:t> </a:t>
            </a:r>
            <a:r>
              <a:rPr lang="ru-RU" sz="1800" dirty="0" err="1"/>
              <a:t>користувач</a:t>
            </a:r>
            <a:r>
              <a:rPr lang="ru-RU" sz="1800" dirty="0"/>
              <a:t> </a:t>
            </a:r>
            <a:r>
              <a:rPr lang="ru-RU" sz="1800" dirty="0" err="1"/>
              <a:t>певну</a:t>
            </a:r>
            <a:r>
              <a:rPr lang="ru-RU" sz="1800" dirty="0"/>
              <a:t> </a:t>
            </a:r>
            <a:r>
              <a:rPr lang="ru-RU" sz="1800" dirty="0" err="1"/>
              <a:t>мову</a:t>
            </a:r>
            <a:r>
              <a:rPr lang="ru-RU" sz="1800" dirty="0"/>
              <a:t> </a:t>
            </a:r>
            <a:r>
              <a:rPr lang="ru-RU" sz="1800" dirty="0" err="1"/>
              <a:t>програмування</a:t>
            </a:r>
            <a:r>
              <a:rPr lang="ru-RU" sz="1800" dirty="0"/>
              <a:t>):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разі</a:t>
            </a:r>
            <a:r>
              <a:rPr lang="ru-RU" sz="1800" dirty="0"/>
              <a:t> </a:t>
            </a:r>
            <a:r>
              <a:rPr lang="ru-RU" sz="1800" dirty="0" err="1"/>
              <a:t>кількість</a:t>
            </a:r>
            <a:r>
              <a:rPr lang="ru-RU" sz="1800" dirty="0"/>
              <a:t> </a:t>
            </a:r>
            <a:r>
              <a:rPr lang="ru-RU" sz="1800" dirty="0" err="1"/>
              <a:t>пам'яті</a:t>
            </a:r>
            <a:r>
              <a:rPr lang="ru-RU" sz="1800" dirty="0"/>
              <a:t> буде: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 *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(unsigned int) = 3 * 4 = 12</a:t>
            </a:r>
            <a:r>
              <a:rPr lang="en-US" sz="1800" dirty="0"/>
              <a:t> </a:t>
            </a:r>
            <a:r>
              <a:rPr lang="ru-RU" sz="1800" dirty="0" err="1"/>
              <a:t>байтів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Навіть</a:t>
            </a:r>
            <a:r>
              <a:rPr lang="ru-RU" sz="1800" dirty="0"/>
              <a:t>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замість</a:t>
            </a:r>
            <a:r>
              <a:rPr lang="ru-RU" sz="1800" dirty="0"/>
              <a:t>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 int </a:t>
            </a:r>
            <a:r>
              <a:rPr lang="ru-RU" sz="1800" dirty="0"/>
              <a:t>ми </a:t>
            </a:r>
            <a:r>
              <a:rPr lang="ru-RU" sz="1800" dirty="0" err="1"/>
              <a:t>будемо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для </a:t>
            </a:r>
            <a:r>
              <a:rPr lang="ru-RU" sz="1800" dirty="0" err="1"/>
              <a:t>прапорів</a:t>
            </a:r>
            <a:r>
              <a:rPr lang="ru-RU" sz="1800" dirty="0"/>
              <a:t> (</a:t>
            </a:r>
            <a:r>
              <a:rPr lang="ru-RU" sz="1800" dirty="0" err="1"/>
              <a:t>знає</a:t>
            </a:r>
            <a:r>
              <a:rPr lang="ru-RU" sz="1800" dirty="0"/>
              <a:t> </a:t>
            </a:r>
            <a:r>
              <a:rPr lang="ru-RU" sz="1800" dirty="0" err="1"/>
              <a:t>чи</a:t>
            </a:r>
            <a:r>
              <a:rPr lang="ru-RU" sz="1800" dirty="0"/>
              <a:t> не </a:t>
            </a:r>
            <a:r>
              <a:rPr lang="ru-RU" sz="1800" dirty="0" err="1"/>
              <a:t>знає</a:t>
            </a:r>
            <a:r>
              <a:rPr lang="ru-RU" sz="1800" dirty="0"/>
              <a:t> </a:t>
            </a:r>
            <a:r>
              <a:rPr lang="ru-RU" sz="1800" dirty="0" err="1"/>
              <a:t>користувач</a:t>
            </a:r>
            <a:r>
              <a:rPr lang="ru-RU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PHP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en-US" sz="1800" dirty="0"/>
              <a:t>) </a:t>
            </a:r>
            <a:r>
              <a:rPr lang="ru-RU" sz="1800" dirty="0"/>
              <a:t>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, </a:t>
            </a:r>
            <a:r>
              <a:rPr lang="ru-RU" sz="1800" dirty="0"/>
              <a:t>то </a:t>
            </a:r>
            <a:r>
              <a:rPr lang="ru-RU" sz="1800" dirty="0" err="1"/>
              <a:t>кількість</a:t>
            </a:r>
            <a:r>
              <a:rPr lang="ru-RU" sz="1800" dirty="0"/>
              <a:t> </a:t>
            </a:r>
            <a:r>
              <a:rPr lang="ru-RU" sz="1800" dirty="0" err="1"/>
              <a:t>пам‘яті</a:t>
            </a:r>
            <a:r>
              <a:rPr lang="ru-RU" sz="1800" dirty="0"/>
              <a:t> в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разі</a:t>
            </a:r>
            <a:r>
              <a:rPr lang="ru-RU" sz="1800" dirty="0"/>
              <a:t> складе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ru-RU" sz="1800" dirty="0"/>
              <a:t> </a:t>
            </a:r>
            <a:r>
              <a:rPr lang="ru-RU" sz="1800" dirty="0" err="1"/>
              <a:t>байти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Але ж у кожному </a:t>
            </a:r>
            <a:r>
              <a:rPr lang="ru-RU" sz="1800" b="1" dirty="0" err="1">
                <a:highlight>
                  <a:srgbClr val="00FF00"/>
                </a:highlight>
              </a:rPr>
              <a:t>елементі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цієї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структури</a:t>
            </a:r>
            <a:r>
              <a:rPr lang="ru-RU" sz="1800" b="1" dirty="0">
                <a:highlight>
                  <a:srgbClr val="00FF00"/>
                </a:highlight>
              </a:rPr>
              <a:t> ми </a:t>
            </a:r>
            <a:r>
              <a:rPr lang="ru-RU" sz="1800" b="1" dirty="0" err="1">
                <a:highlight>
                  <a:srgbClr val="00FF00"/>
                </a:highlight>
              </a:rPr>
              <a:t>збираємося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зберігати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тільки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0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або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тобто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фактично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більше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трьох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бітів</a:t>
            </a:r>
            <a:r>
              <a:rPr lang="ru-RU" sz="1800" b="1" dirty="0">
                <a:highlight>
                  <a:srgbClr val="00FF00"/>
                </a:highlight>
              </a:rPr>
              <a:t> нам </a:t>
            </a:r>
            <a:r>
              <a:rPr lang="ru-RU" sz="1800" b="1" dirty="0" err="1">
                <a:highlight>
                  <a:srgbClr val="00FF00"/>
                </a:highlight>
              </a:rPr>
              <a:t>ніколи</a:t>
            </a:r>
            <a:r>
              <a:rPr lang="ru-RU" sz="1800" b="1" dirty="0">
                <a:highlight>
                  <a:srgbClr val="00FF00"/>
                </a:highlight>
              </a:rPr>
              <a:t> не </a:t>
            </a:r>
            <a:r>
              <a:rPr lang="ru-RU" sz="1800" b="1" dirty="0" err="1">
                <a:highlight>
                  <a:srgbClr val="00FF00"/>
                </a:highlight>
              </a:rPr>
              <a:t>знадобиться</a:t>
            </a:r>
            <a:endParaRPr lang="ru-RU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6AD705-15B0-4285-B196-1E0E4D3E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181" y="1833859"/>
            <a:ext cx="4253636" cy="23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01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Бітові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Тож</a:t>
            </a:r>
            <a:r>
              <a:rPr lang="ru-RU" sz="1800" dirty="0"/>
              <a:t> ми </a:t>
            </a:r>
            <a:r>
              <a:rPr lang="ru-RU" sz="1800" dirty="0" err="1"/>
              <a:t>приходимо</a:t>
            </a:r>
            <a:r>
              <a:rPr lang="ru-RU" sz="1800" dirty="0"/>
              <a:t> до </a:t>
            </a:r>
            <a:r>
              <a:rPr lang="ru-RU" sz="1800" dirty="0" err="1"/>
              <a:t>необхідності</a:t>
            </a:r>
            <a:r>
              <a:rPr lang="ru-RU" sz="1800" dirty="0"/>
              <a:t> </a:t>
            </a:r>
            <a:r>
              <a:rPr lang="ru-RU" sz="1800" dirty="0" err="1"/>
              <a:t>задавати</a:t>
            </a:r>
            <a:r>
              <a:rPr lang="ru-RU" sz="1800" dirty="0"/>
              <a:t> для кожного поля </a:t>
            </a:r>
            <a:r>
              <a:rPr lang="ru-RU" sz="1800" dirty="0" err="1"/>
              <a:t>структури</a:t>
            </a:r>
            <a:r>
              <a:rPr lang="ru-RU" sz="1800" dirty="0"/>
              <a:t> </a:t>
            </a:r>
            <a:r>
              <a:rPr lang="ru-RU" sz="1800" dirty="0" err="1"/>
              <a:t>таку</a:t>
            </a:r>
            <a:r>
              <a:rPr lang="ru-RU" sz="1800" dirty="0"/>
              <a:t> </a:t>
            </a:r>
            <a:r>
              <a:rPr lang="ru-RU" sz="1800" dirty="0" err="1"/>
              <a:t>кількість</a:t>
            </a:r>
            <a:r>
              <a:rPr lang="ru-RU" sz="1800" dirty="0"/>
              <a:t> </a:t>
            </a:r>
            <a:r>
              <a:rPr lang="ru-RU" sz="1800" dirty="0" err="1"/>
              <a:t>бітів</a:t>
            </a:r>
            <a:r>
              <a:rPr lang="ru-RU" sz="1800" dirty="0"/>
              <a:t>, яка нам </a:t>
            </a:r>
            <a:r>
              <a:rPr lang="ru-RU" sz="1800" dirty="0" err="1"/>
              <a:t>потрібна</a:t>
            </a:r>
            <a:r>
              <a:rPr lang="ru-RU" sz="1800" dirty="0"/>
              <a:t> для </a:t>
            </a:r>
            <a:r>
              <a:rPr lang="ru-RU" sz="1800" dirty="0" err="1"/>
              <a:t>зберігання</a:t>
            </a:r>
            <a:r>
              <a:rPr lang="ru-RU" sz="1800" dirty="0"/>
              <a:t> </a:t>
            </a:r>
            <a:r>
              <a:rPr lang="ru-RU" sz="1800" dirty="0" err="1"/>
              <a:t>нашої</a:t>
            </a:r>
            <a:r>
              <a:rPr lang="ru-RU" sz="1800" dirty="0"/>
              <a:t> </a:t>
            </a:r>
            <a:r>
              <a:rPr lang="ru-RU" sz="1800" dirty="0" err="1"/>
              <a:t>інформації</a:t>
            </a:r>
            <a:r>
              <a:rPr lang="ru-RU" sz="1800" dirty="0"/>
              <a:t>. </a:t>
            </a:r>
            <a:r>
              <a:rPr lang="ru-RU" sz="1800" b="1" dirty="0">
                <a:highlight>
                  <a:srgbClr val="00FF00"/>
                </a:highlight>
              </a:rPr>
              <a:t>У </a:t>
            </a:r>
            <a:r>
              <a:rPr lang="ru-RU" sz="1800" b="1" dirty="0" err="1">
                <a:highlight>
                  <a:srgbClr val="00FF00"/>
                </a:highlight>
              </a:rPr>
              <a:t>мові</a:t>
            </a:r>
            <a:r>
              <a:rPr lang="ru-RU" sz="1800" b="1" dirty="0">
                <a:highlight>
                  <a:srgbClr val="00FF00"/>
                </a:highlight>
              </a:rPr>
              <a:t> С++ є </a:t>
            </a:r>
            <a:r>
              <a:rPr lang="ru-RU" sz="1800" b="1" dirty="0" err="1">
                <a:highlight>
                  <a:srgbClr val="00FF00"/>
                </a:highlight>
              </a:rPr>
              <a:t>змога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встановлювати</a:t>
            </a:r>
            <a:r>
              <a:rPr lang="ru-RU" sz="1800" b="1" dirty="0">
                <a:highlight>
                  <a:srgbClr val="00FF00"/>
                </a:highlight>
              </a:rPr>
              <a:t> для </a:t>
            </a:r>
            <a:r>
              <a:rPr lang="ru-RU" sz="1800" b="1" dirty="0" err="1">
                <a:highlight>
                  <a:srgbClr val="00FF00"/>
                </a:highlight>
              </a:rPr>
              <a:t>полів</a:t>
            </a:r>
            <a:r>
              <a:rPr lang="ru-RU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елементів</a:t>
            </a:r>
            <a:r>
              <a:rPr lang="ru-RU" sz="1800" b="1" dirty="0">
                <a:highlight>
                  <a:srgbClr val="00FF00"/>
                </a:highlight>
              </a:rPr>
              <a:t>) структур </a:t>
            </a:r>
            <a:r>
              <a:rPr lang="ru-RU" sz="1800" b="1" dirty="0" err="1">
                <a:highlight>
                  <a:srgbClr val="00FF00"/>
                </a:highlight>
              </a:rPr>
              <a:t>таку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кількість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пам'яті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бітах</a:t>
            </a:r>
            <a:r>
              <a:rPr lang="ru-RU" sz="1800" b="1" dirty="0">
                <a:highlight>
                  <a:srgbClr val="00FF00"/>
                </a:highlight>
              </a:rPr>
              <a:t>, яка </a:t>
            </a:r>
            <a:r>
              <a:rPr lang="ru-RU" sz="1800" b="1" dirty="0" err="1">
                <a:highlight>
                  <a:srgbClr val="00FF00"/>
                </a:highlight>
              </a:rPr>
              <a:t>потрібна</a:t>
            </a:r>
            <a:r>
              <a:rPr lang="ru-RU" sz="1800" b="1" dirty="0">
                <a:highlight>
                  <a:srgbClr val="00FF00"/>
                </a:highlight>
              </a:rPr>
              <a:t> для </a:t>
            </a:r>
            <a:r>
              <a:rPr lang="ru-RU" sz="1800" b="1" dirty="0" err="1">
                <a:highlight>
                  <a:srgbClr val="00FF00"/>
                </a:highlight>
              </a:rPr>
              <a:t>певної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задачі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Таке поле структури, яке визначає послідовність бітів (кількість пам'яті в бітах), називається </a:t>
            </a:r>
            <a:r>
              <a:rPr lang="uk-UA" sz="1800" b="1" dirty="0">
                <a:highlight>
                  <a:srgbClr val="00FF00"/>
                </a:highlight>
              </a:rPr>
              <a:t>двійковим полем</a:t>
            </a:r>
            <a:r>
              <a:rPr lang="uk-UA" sz="1800" dirty="0"/>
              <a:t>. Найчастіше </a:t>
            </a:r>
            <a:r>
              <a:rPr lang="uk-UA" sz="1800" b="1" dirty="0">
                <a:highlight>
                  <a:srgbClr val="00FF00"/>
                </a:highlight>
              </a:rPr>
              <a:t>бітові поля </a:t>
            </a:r>
            <a:r>
              <a:rPr lang="uk-UA" sz="1800" dirty="0"/>
              <a:t>використовуються в задачах, пов'язаних із булевою логікою (наприклад, для кодування кольорів і шифрування даних).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правила мови не мають обмежень на характер цих полів, окрім вимоги, </a:t>
            </a:r>
            <a:r>
              <a:rPr lang="uk-UA" sz="1800" b="1" dirty="0">
                <a:highlight>
                  <a:srgbClr val="00FF00"/>
                </a:highlight>
              </a:rPr>
              <a:t>щоб вони містилися в обсязі машинного слова</a:t>
            </a:r>
            <a:r>
              <a:rPr lang="uk-UA" sz="1800" dirty="0"/>
              <a:t>, у типових застосуваннях поля бітів слугують для зберігання цілих даних (найчастіше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</a:t>
            </a:r>
            <a:r>
              <a:rPr lang="en-US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7355205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Синтаксис оголошення бітового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Опис поля бітів складається з </a:t>
            </a:r>
            <a:r>
              <a:rPr lang="uk-UA" sz="1800" b="1" dirty="0">
                <a:highlight>
                  <a:srgbClr val="00FF00"/>
                </a:highlight>
              </a:rPr>
              <a:t>опису типу поля</a:t>
            </a:r>
            <a:r>
              <a:rPr lang="uk-UA" sz="1800" dirty="0"/>
              <a:t>, його </a:t>
            </a:r>
            <a:r>
              <a:rPr lang="uk-UA" sz="1800" b="1" dirty="0">
                <a:highlight>
                  <a:srgbClr val="00FF00"/>
                </a:highlight>
              </a:rPr>
              <a:t>імені</a:t>
            </a:r>
            <a:r>
              <a:rPr lang="uk-UA" sz="1800" dirty="0"/>
              <a:t> та зазначеного після </a:t>
            </a:r>
            <a:r>
              <a:rPr lang="uk-UA" sz="1800" b="1" dirty="0">
                <a:highlight>
                  <a:srgbClr val="00FF00"/>
                </a:highlight>
              </a:rPr>
              <a:t>двокрапки розміру поля в бітах</a:t>
            </a:r>
            <a:r>
              <a:rPr lang="uk-UA" sz="1800" dirty="0"/>
              <a:t>. Отже, щоб наша первісна структура </a:t>
            </a:r>
            <a:r>
              <a:rPr lang="uk-UA" sz="1800" b="1" dirty="0">
                <a:highlight>
                  <a:srgbClr val="00FFFF"/>
                </a:highlight>
              </a:rPr>
              <a:t>займала саме 3 біти</a:t>
            </a:r>
            <a:r>
              <a:rPr lang="uk-UA" sz="1800" dirty="0"/>
              <a:t>, необхідно використовувати в ній бітові поля: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B796EF-49E5-4EF6-AFEE-235897E9F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85" y="966699"/>
            <a:ext cx="3953427" cy="1267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F549F1-7A77-4F3A-913F-870DC1AF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32" y="3084483"/>
            <a:ext cx="4299935" cy="24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879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Синтаксис оголошення бітового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ще</a:t>
            </a:r>
            <a:r>
              <a:rPr lang="ru-RU" sz="1800" dirty="0"/>
              <a:t> один приклад, коли нам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FF"/>
                </a:highlight>
              </a:rPr>
              <a:t>один байт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ми створили структуру, у якій поля займатимуть вказану кількість бітів.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 + 2 + 4 </a:t>
            </a:r>
            <a:r>
              <a:rPr lang="uk-UA" sz="1800" dirty="0"/>
              <a:t>дає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uk-UA" sz="1800" dirty="0"/>
              <a:t> бітів (тобто ми вирівняли розмір нашої структури до одного </a:t>
            </a:r>
            <a:r>
              <a:rPr lang="uk-UA" sz="1800" dirty="0" err="1"/>
              <a:t>байта</a:t>
            </a:r>
            <a:r>
              <a:rPr lang="uk-UA" sz="1800" dirty="0"/>
              <a:t>). На відміну від об'єднань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union</a:t>
            </a:r>
            <a:r>
              <a:rPr lang="en-US" sz="1800" dirty="0"/>
              <a:t>) </a:t>
            </a:r>
            <a:r>
              <a:rPr lang="uk-UA" sz="1800" dirty="0"/>
              <a:t>розмір бітових полів змінюється залежно від того, скільки бітів було зазначено програмістом за створення цього поля. Якщо ми встановили, наприклад, розмір структури в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uk-UA" sz="1800" dirty="0"/>
              <a:t> бітів (створили два поля по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uk-UA" sz="1800" dirty="0"/>
              <a:t> біти, й одне на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 біт), то фактично буде виділено один байт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uk-UA" sz="1800" dirty="0"/>
              <a:t> бітів) під ці три змінні.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02B82-F144-43DD-9BAA-62FF41BE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47" y="1383508"/>
            <a:ext cx="4369383" cy="24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448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Синтаксис оголошення бітового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ми </a:t>
            </a:r>
            <a:r>
              <a:rPr lang="ru-RU" sz="1800" dirty="0" err="1"/>
              <a:t>замовимо</a:t>
            </a:r>
            <a:r>
              <a:rPr lang="ru-RU" sz="1800" dirty="0"/>
              <a:t> для </a:t>
            </a:r>
            <a:r>
              <a:rPr lang="ru-RU" sz="1800" dirty="0" err="1"/>
              <a:t>нашої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 з </a:t>
            </a:r>
            <a:r>
              <a:rPr lang="ru-RU" sz="1800" dirty="0" err="1"/>
              <a:t>бітовими</a:t>
            </a:r>
            <a:r>
              <a:rPr lang="ru-RU" sz="1800" dirty="0"/>
              <a:t> полями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ru-RU" sz="1800" dirty="0"/>
              <a:t> </a:t>
            </a:r>
            <a:r>
              <a:rPr lang="ru-RU" sz="1800" dirty="0" err="1"/>
              <a:t>бітів</a:t>
            </a:r>
            <a:r>
              <a:rPr lang="ru-RU" sz="1800" dirty="0"/>
              <a:t>, то </a:t>
            </a:r>
            <a:r>
              <a:rPr lang="ru-RU" sz="1800" dirty="0" err="1"/>
              <a:t>фактично</a:t>
            </a:r>
            <a:r>
              <a:rPr lang="ru-RU" sz="1800" dirty="0"/>
              <a:t> буде </a:t>
            </a:r>
            <a:r>
              <a:rPr lang="ru-RU" sz="1800" dirty="0" err="1"/>
              <a:t>виділено</a:t>
            </a:r>
            <a:r>
              <a:rPr lang="ru-RU" sz="1800" dirty="0"/>
              <a:t> два </a:t>
            </a:r>
            <a:r>
              <a:rPr lang="ru-RU" sz="1800" dirty="0" err="1"/>
              <a:t>байти</a:t>
            </a:r>
            <a:r>
              <a:rPr lang="ru-RU" sz="1800" dirty="0"/>
              <a:t> (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  <a:r>
              <a:rPr lang="ru-RU" sz="1800" dirty="0"/>
              <a:t> </a:t>
            </a:r>
            <a:r>
              <a:rPr lang="ru-RU" sz="1800" dirty="0" err="1"/>
              <a:t>бітів</a:t>
            </a:r>
            <a:r>
              <a:rPr lang="ru-RU" sz="1800" dirty="0"/>
              <a:t>). При </a:t>
            </a:r>
            <a:r>
              <a:rPr lang="ru-RU" sz="1800" dirty="0" err="1"/>
              <a:t>цьому</a:t>
            </a:r>
            <a:r>
              <a:rPr lang="ru-RU" sz="1800" dirty="0"/>
              <a:t> в другому </a:t>
            </a:r>
            <a:r>
              <a:rPr lang="ru-RU" sz="1800" dirty="0" err="1"/>
              <a:t>байті</a:t>
            </a:r>
            <a:r>
              <a:rPr lang="ru-RU" sz="1800" dirty="0"/>
              <a:t> </a:t>
            </a:r>
            <a:r>
              <a:rPr lang="ru-RU" sz="1800" dirty="0" err="1"/>
              <a:t>будуть</a:t>
            </a:r>
            <a:r>
              <a:rPr lang="ru-RU" sz="1800" dirty="0"/>
              <a:t> </a:t>
            </a:r>
            <a:r>
              <a:rPr lang="ru-RU" sz="1800" dirty="0" err="1"/>
              <a:t>використані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ru-RU" sz="1800" dirty="0"/>
              <a:t> </a:t>
            </a:r>
            <a:r>
              <a:rPr lang="ru-RU" sz="1800" dirty="0" err="1"/>
              <a:t>бітів</a:t>
            </a:r>
            <a:r>
              <a:rPr lang="ru-RU" sz="1800" dirty="0"/>
              <a:t>, а </a:t>
            </a:r>
            <a:r>
              <a:rPr lang="ru-RU" sz="1800" dirty="0" err="1"/>
              <a:t>решта</a:t>
            </a:r>
            <a:r>
              <a:rPr lang="ru-RU" sz="1800" dirty="0"/>
              <a:t>, </a:t>
            </a:r>
            <a:r>
              <a:rPr lang="ru-RU" sz="1800" dirty="0" err="1"/>
              <a:t>найімовірніше</a:t>
            </a:r>
            <a:r>
              <a:rPr lang="ru-RU" sz="1800" dirty="0"/>
              <a:t>, </a:t>
            </a:r>
            <a:r>
              <a:rPr lang="ru-RU" sz="1800" dirty="0" err="1"/>
              <a:t>будуть</a:t>
            </a:r>
            <a:r>
              <a:rPr lang="ru-RU" sz="1800" dirty="0"/>
              <a:t> </a:t>
            </a:r>
            <a:r>
              <a:rPr lang="ru-RU" sz="1800" dirty="0" err="1"/>
              <a:t>простоювати</a:t>
            </a:r>
            <a:r>
              <a:rPr lang="ru-RU" sz="1800" dirty="0"/>
              <a:t>. </a:t>
            </a:r>
            <a:r>
              <a:rPr lang="ru-RU" sz="1800" b="1" dirty="0">
                <a:highlight>
                  <a:srgbClr val="00FF00"/>
                </a:highlight>
              </a:rPr>
              <a:t>Тому в момент </a:t>
            </a:r>
            <a:r>
              <a:rPr lang="ru-RU" sz="1800" b="1" dirty="0" err="1">
                <a:highlight>
                  <a:srgbClr val="00FF00"/>
                </a:highlight>
              </a:rPr>
              <a:t>створення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бітових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полів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слід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враховувати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таке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автоматичне</a:t>
            </a:r>
            <a:r>
              <a:rPr lang="ru-RU" sz="1800" b="1" dirty="0">
                <a:highlight>
                  <a:srgbClr val="00FF00"/>
                </a:highlight>
              </a:rPr>
              <a:t> «</a:t>
            </a:r>
            <a:r>
              <a:rPr lang="ru-RU" sz="1800" b="1" dirty="0" err="1">
                <a:highlight>
                  <a:srgbClr val="00FF00"/>
                </a:highlight>
              </a:rPr>
              <a:t>вирівнювання</a:t>
            </a:r>
            <a:r>
              <a:rPr lang="ru-RU" sz="1800" b="1" dirty="0">
                <a:highlight>
                  <a:srgbClr val="00FF00"/>
                </a:highlight>
              </a:rPr>
              <a:t>» до байта</a:t>
            </a:r>
            <a:r>
              <a:rPr lang="ru-RU" sz="1800" dirty="0"/>
              <a:t>.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намагатися</a:t>
            </a:r>
            <a:r>
              <a:rPr lang="ru-RU" sz="1800" dirty="0"/>
              <a:t> </a:t>
            </a:r>
            <a:r>
              <a:rPr lang="ru-RU" sz="1800" dirty="0" err="1"/>
              <a:t>розподіляти</a:t>
            </a:r>
            <a:r>
              <a:rPr lang="ru-RU" sz="1800" dirty="0"/>
              <a:t> в </a:t>
            </a:r>
            <a:r>
              <a:rPr lang="ru-RU" sz="1800" dirty="0" err="1"/>
              <a:t>ньому</a:t>
            </a:r>
            <a:r>
              <a:rPr lang="ru-RU" sz="1800" dirty="0"/>
              <a:t> </a:t>
            </a:r>
            <a:r>
              <a:rPr lang="ru-RU" sz="1800" dirty="0" err="1"/>
              <a:t>змінні</a:t>
            </a:r>
            <a:r>
              <a:rPr lang="ru-RU" sz="1800" dirty="0"/>
              <a:t> так,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кожен</a:t>
            </a:r>
            <a:r>
              <a:rPr lang="ru-RU" sz="1800" dirty="0"/>
              <a:t> </a:t>
            </a:r>
            <a:r>
              <a:rPr lang="ru-RU" sz="1800" dirty="0" err="1"/>
              <a:t>біт</a:t>
            </a:r>
            <a:r>
              <a:rPr lang="ru-RU" sz="1800" dirty="0"/>
              <a:t> </a:t>
            </a:r>
            <a:r>
              <a:rPr lang="ru-RU" sz="1800" dirty="0" err="1"/>
              <a:t>був</a:t>
            </a:r>
            <a:r>
              <a:rPr lang="ru-RU" sz="1800" dirty="0"/>
              <a:t> </a:t>
            </a:r>
            <a:r>
              <a:rPr lang="ru-RU" sz="1800" dirty="0" err="1"/>
              <a:t>затребуваний</a:t>
            </a:r>
            <a:r>
              <a:rPr lang="ru-RU" sz="1800" dirty="0"/>
              <a:t>. Для </a:t>
            </a:r>
            <a:r>
              <a:rPr lang="ru-RU" sz="1800" dirty="0" err="1"/>
              <a:t>вирівнювання</a:t>
            </a:r>
            <a:r>
              <a:rPr lang="ru-RU" sz="1800" dirty="0"/>
              <a:t> </a:t>
            </a:r>
            <a:r>
              <a:rPr lang="ru-RU" sz="1800" dirty="0" err="1"/>
              <a:t>займаної</a:t>
            </a:r>
            <a:r>
              <a:rPr lang="ru-RU" sz="1800" dirty="0"/>
              <a:t> </a:t>
            </a:r>
            <a:r>
              <a:rPr lang="ru-RU" sz="1800" dirty="0" err="1"/>
              <a:t>пам'яті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можна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використовувати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неіменовані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бітові</a:t>
            </a:r>
            <a:r>
              <a:rPr lang="ru-RU" sz="1800" b="1" dirty="0">
                <a:highlight>
                  <a:srgbClr val="00FFFF"/>
                </a:highlight>
              </a:rPr>
              <a:t> поля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ім'я</a:t>
            </a:r>
            <a:r>
              <a:rPr lang="ru-RU" sz="1800" dirty="0"/>
              <a:t> поля </a:t>
            </a:r>
            <a:r>
              <a:rPr lang="ru-RU" sz="1800" dirty="0" err="1"/>
              <a:t>пропущене</a:t>
            </a:r>
            <a:r>
              <a:rPr lang="ru-RU" sz="1800" dirty="0"/>
              <a:t>, то </a:t>
            </a:r>
            <a:r>
              <a:rPr lang="ru-RU" sz="1800" dirty="0" err="1"/>
              <a:t>створюється</a:t>
            </a:r>
            <a:r>
              <a:rPr lang="ru-RU" sz="1800" dirty="0"/>
              <a:t> </a:t>
            </a:r>
            <a:r>
              <a:rPr lang="ru-RU" sz="1800" dirty="0" err="1"/>
              <a:t>приховане</a:t>
            </a:r>
            <a:r>
              <a:rPr lang="ru-RU" sz="1800" dirty="0"/>
              <a:t> поле.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розмір</a:t>
            </a:r>
            <a:r>
              <a:rPr lang="ru-RU" sz="1800" dirty="0"/>
              <a:t> поля </a:t>
            </a:r>
            <a:r>
              <a:rPr lang="ru-RU" sz="1800" dirty="0" err="1"/>
              <a:t>бітів</a:t>
            </a:r>
            <a:r>
              <a:rPr lang="ru-RU" sz="1800" dirty="0"/>
              <a:t> представлений числом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, то </a:t>
            </a:r>
            <a:r>
              <a:rPr lang="ru-RU" sz="1800" dirty="0" err="1"/>
              <a:t>наступне</a:t>
            </a:r>
            <a:r>
              <a:rPr lang="ru-RU" sz="1800" dirty="0"/>
              <a:t> поле </a:t>
            </a:r>
            <a:r>
              <a:rPr lang="ru-RU" sz="1800" dirty="0" err="1"/>
              <a:t>бітів</a:t>
            </a:r>
            <a:r>
              <a:rPr lang="ru-RU" sz="1800" dirty="0"/>
              <a:t> </a:t>
            </a:r>
            <a:r>
              <a:rPr lang="ru-RU" sz="1800" dirty="0" err="1"/>
              <a:t>почнеться</a:t>
            </a:r>
            <a:r>
              <a:rPr lang="ru-RU" sz="1800" dirty="0"/>
              <a:t> з </a:t>
            </a:r>
            <a:r>
              <a:rPr lang="ru-RU" sz="1800" dirty="0" err="1"/>
              <a:t>межі</a:t>
            </a:r>
            <a:r>
              <a:rPr lang="ru-RU" sz="1800" dirty="0"/>
              <a:t> машинного слова.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Наведемо</a:t>
            </a:r>
            <a:r>
              <a:rPr lang="ru-RU" sz="1800" dirty="0"/>
              <a:t> </a:t>
            </a:r>
            <a:r>
              <a:rPr lang="ru-RU" sz="1800" dirty="0" err="1"/>
              <a:t>ще</a:t>
            </a:r>
            <a:r>
              <a:rPr lang="ru-RU" sz="1800" dirty="0"/>
              <a:t> один короткий приклад, у </a:t>
            </a:r>
            <a:r>
              <a:rPr lang="ru-RU" sz="1800" dirty="0" err="1"/>
              <a:t>якому</a:t>
            </a:r>
            <a:r>
              <a:rPr lang="ru-RU" sz="1800" dirty="0"/>
              <a:t> </a:t>
            </a:r>
            <a:r>
              <a:rPr lang="ru-RU" sz="1800" dirty="0" err="1"/>
              <a:t>бітові</a:t>
            </a:r>
            <a:r>
              <a:rPr lang="ru-RU" sz="1800" dirty="0"/>
              <a:t> поля </a:t>
            </a:r>
            <a:r>
              <a:rPr lang="ru-RU" sz="1800" dirty="0" err="1"/>
              <a:t>відводяться</a:t>
            </a:r>
            <a:r>
              <a:rPr lang="ru-RU" sz="1800" dirty="0"/>
              <a:t> </a:t>
            </a:r>
            <a:r>
              <a:rPr lang="ru-RU" sz="1800" dirty="0" err="1"/>
              <a:t>під</a:t>
            </a:r>
            <a:r>
              <a:rPr lang="ru-RU" sz="1800" dirty="0"/>
              <a:t> дату.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4C949-C4B7-4D3C-A0C6-F6E73704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37" y="4218680"/>
            <a:ext cx="6433924" cy="24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798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Синтаксис оголошення бітового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На </a:t>
            </a:r>
            <a:r>
              <a:rPr lang="ru-RU" sz="1800" dirty="0" err="1"/>
              <a:t>наступному</a:t>
            </a:r>
            <a:r>
              <a:rPr lang="ru-RU" sz="1800" dirty="0"/>
              <a:t> рисунку представлена структура </a:t>
            </a:r>
            <a:r>
              <a:rPr lang="ru-RU" sz="1800" dirty="0" err="1"/>
              <a:t>пам'яті</a:t>
            </a:r>
            <a:r>
              <a:rPr lang="ru-RU" sz="1800" dirty="0"/>
              <a:t> для </a:t>
            </a:r>
            <a:r>
              <a:rPr lang="ru-RU" sz="1800" dirty="0" err="1"/>
              <a:t>об'єкта</a:t>
            </a:r>
            <a:r>
              <a:rPr lang="ru-RU" sz="1800" dirty="0"/>
              <a:t> типу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Через те, що поле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nYear</a:t>
            </a:r>
            <a:r>
              <a:rPr lang="en-US" sz="1800" dirty="0"/>
              <a:t> </a:t>
            </a:r>
            <a:r>
              <a:rPr lang="uk-UA" sz="1800" dirty="0"/>
              <a:t>має довжину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uk-UA" sz="1800" dirty="0"/>
              <a:t> бітів, це призведе до переповнення межі слова оголошеного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 short</a:t>
            </a:r>
            <a:r>
              <a:rPr lang="en-US" sz="1800" dirty="0"/>
              <a:t>. </a:t>
            </a:r>
            <a:r>
              <a:rPr lang="uk-UA" sz="1800" dirty="0"/>
              <a:t>Тому це бітове поле починається на початку нового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 short</a:t>
            </a:r>
            <a:r>
              <a:rPr lang="en-US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ще один приклад використання бітових полів для зберігання компонентів дати й часу.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A58488-15D9-4D28-A8D3-6F65B2F9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2" y="1442319"/>
            <a:ext cx="8116433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648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Синтаксис оголошення бітового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D1FE98-DA2E-4769-B163-5EAEFEC3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-1"/>
            <a:ext cx="6072673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2BE816-D035-4920-9924-87A994C14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61" y="1538022"/>
            <a:ext cx="482032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138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Синтаксис оголошення бітового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У межах однієї структури можна поєднувати звичайні поля й бітові</a:t>
            </a:r>
            <a:r>
              <a:rPr lang="uk-UA" sz="1800" dirty="0"/>
              <a:t>. Однак у цьому разі для більш оптимального використання пам'яті (аби під всю структуру виділялося менше пам'яті для її зберігання) </a:t>
            </a:r>
            <a:r>
              <a:rPr lang="uk-UA" sz="1800" b="1" dirty="0">
                <a:highlight>
                  <a:srgbClr val="00FF00"/>
                </a:highlight>
              </a:rPr>
              <a:t>рекомендується розташовувати бітові поля поспіль і не чергувати їх зі звичайними полями структури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E06511-4977-4F9F-A9E7-68B45EEE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2" y="2581155"/>
            <a:ext cx="4664322" cy="39180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713EC3-F814-43B9-B291-30638A943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39" y="5393722"/>
            <a:ext cx="7084161" cy="14642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41D01-FF9D-48B4-B1C8-C9A6031A6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758" y="3548944"/>
            <a:ext cx="445832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03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Синтаксис оголошення бітового поля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Перше бітове поле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part1</a:t>
            </a:r>
            <a:r>
              <a:rPr lang="en-US" sz="1800" dirty="0"/>
              <a:t>) </a:t>
            </a:r>
            <a:r>
              <a:rPr lang="uk-UA" sz="1800" dirty="0"/>
              <a:t>займають наймолодші два біти молодшого </a:t>
            </a:r>
            <a:r>
              <a:rPr lang="uk-UA" sz="1800" dirty="0" err="1"/>
              <a:t>байта</a:t>
            </a:r>
            <a:r>
              <a:rPr lang="uk-UA" sz="1800" dirty="0"/>
              <a:t>, друге бітове поле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part2</a:t>
            </a:r>
            <a:r>
              <a:rPr lang="en-US" sz="1800" dirty="0"/>
              <a:t>) — </a:t>
            </a:r>
            <a:r>
              <a:rPr lang="uk-UA" sz="1800" dirty="0"/>
              <a:t>наступні три біти цього ж </a:t>
            </a:r>
            <a:r>
              <a:rPr lang="uk-UA" sz="1800" dirty="0" err="1"/>
              <a:t>байта</a:t>
            </a:r>
            <a:r>
              <a:rPr lang="uk-UA" sz="1800" dirty="0"/>
              <a:t>. Наступний (п'ятий) біт цього </a:t>
            </a:r>
            <a:r>
              <a:rPr lang="uk-UA" sz="1800" dirty="0" err="1"/>
              <a:t>байта</a:t>
            </a:r>
            <a:r>
              <a:rPr lang="uk-UA" sz="1800" dirty="0"/>
              <a:t> — бітове поле розміром в 1 біт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part3</a:t>
            </a:r>
            <a:r>
              <a:rPr lang="en-US" sz="1800" dirty="0"/>
              <a:t>, </a:t>
            </a:r>
            <a:r>
              <a:rPr lang="uk-UA" sz="1800" dirty="0"/>
              <a:t>наступний (шостий) біт — таке ж поле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part4</a:t>
            </a:r>
            <a:r>
              <a:rPr lang="en-US" sz="1800" dirty="0"/>
              <a:t>. </a:t>
            </a:r>
            <a:r>
              <a:rPr lang="uk-UA" sz="1800" dirty="0"/>
              <a:t>Сьомий біт молодшого </a:t>
            </a:r>
            <a:r>
              <a:rPr lang="uk-UA" sz="1800" dirty="0" err="1"/>
              <a:t>байта</a:t>
            </a:r>
            <a:r>
              <a:rPr lang="uk-UA" sz="1800" dirty="0"/>
              <a:t> не бере участі в даних взагалі, тому що таке поле структури 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mySymbol</a:t>
            </a:r>
            <a:r>
              <a:rPr lang="en-US" sz="1800" dirty="0"/>
              <a:t>) </a:t>
            </a:r>
            <a:r>
              <a:rPr lang="uk-UA" sz="1800" dirty="0"/>
              <a:t>не є бітовим.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Тому </a:t>
            </a:r>
            <a:r>
              <a:rPr lang="ru-RU" sz="1800" dirty="0" err="1"/>
              <a:t>наступне</a:t>
            </a:r>
            <a:r>
              <a:rPr lang="ru-RU" sz="1800" dirty="0"/>
              <a:t> поле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mySymbol</a:t>
            </a:r>
            <a:r>
              <a:rPr lang="ru-RU" sz="1800" dirty="0"/>
              <a:t> </a:t>
            </a:r>
            <a:r>
              <a:rPr lang="ru-RU" sz="1800" dirty="0" err="1"/>
              <a:t>займатиме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(старший) байт.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Отже, відбудеться невелике вирівнювання, бо сумарна кількість бітів у бітових полях нашої структури — сім, а не вісім. Тобто якщо кількість бітів у бітових полях, що безперервно йдуть один за одним, у структурі не є кратною восьми, то небітове, звичайне поле, що йде за ним, буде вирівнюватися за бітом наступної адреси.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03530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Операції над структурами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Можна зазначити одне дуже важливе використання структур: </a:t>
            </a:r>
            <a:r>
              <a:rPr lang="uk-UA" sz="1800" b="1" dirty="0">
                <a:highlight>
                  <a:srgbClr val="00FF00"/>
                </a:highlight>
              </a:rPr>
              <a:t>створення нових типів даних</a:t>
            </a:r>
            <a:r>
              <a:rPr lang="uk-UA" sz="1800" dirty="0"/>
              <a:t>. Існують типи даних, які є набагато більш ефективними при вирішенні певних завдань, ніж масиви і структури. Це </a:t>
            </a:r>
            <a:r>
              <a:rPr lang="uk-UA" sz="1800" b="1" dirty="0"/>
              <a:t>черги</a:t>
            </a:r>
            <a:r>
              <a:rPr lang="uk-UA" sz="1800" dirty="0"/>
              <a:t>, </a:t>
            </a:r>
            <a:r>
              <a:rPr lang="uk-UA" sz="1800" b="1" dirty="0"/>
              <a:t>двійкові дерева</a:t>
            </a:r>
            <a:r>
              <a:rPr lang="uk-UA" sz="1800" dirty="0"/>
              <a:t>, </a:t>
            </a:r>
            <a:r>
              <a:rPr lang="uk-UA" sz="1800" b="1" dirty="0"/>
              <a:t>множини</a:t>
            </a:r>
            <a:r>
              <a:rPr lang="uk-UA" sz="1800" dirty="0"/>
              <a:t>, </a:t>
            </a:r>
            <a:r>
              <a:rPr lang="uk-UA" sz="1800" b="1" dirty="0"/>
              <a:t>таблиці</a:t>
            </a:r>
            <a:r>
              <a:rPr lang="uk-UA" sz="1800" dirty="0"/>
              <a:t> і </a:t>
            </a:r>
            <a:r>
              <a:rPr lang="uk-UA" sz="1800" b="1" dirty="0"/>
              <a:t>графи</a:t>
            </a:r>
            <a:r>
              <a:rPr lang="uk-UA" sz="1800" dirty="0"/>
              <a:t>. Багато які з цих типів створюються з «пов'язаних» структур. Зазвичай, кожна така структура містить один або два типи даних плюс один або два покажчики на інші структури такого самого типу. Покажчики слугують для зв'язку однієї структури з іншою і для забезпечення шляху, що дозволяє вести пошук по всій структурі.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Про черги, двійкові дерева та інші складні сутності ви дізнаєтеся в найближчому майбутньому.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7235495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Бітові </a:t>
            </a:r>
            <a:r>
              <a:rPr lang="uk-UA" b="1" dirty="0" err="1"/>
              <a:t>флаги</a:t>
            </a:r>
            <a:r>
              <a:rPr lang="uk-UA" b="1" dirty="0"/>
              <a:t> та бітові маски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Використовуючи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цілий</a:t>
            </a:r>
            <a:r>
              <a:rPr lang="ru-RU" sz="1800" b="1" dirty="0">
                <a:highlight>
                  <a:srgbClr val="00FF00"/>
                </a:highlight>
              </a:rPr>
              <a:t> байт для </a:t>
            </a:r>
            <a:r>
              <a:rPr lang="ru-RU" sz="1800" b="1" dirty="0" err="1">
                <a:highlight>
                  <a:srgbClr val="00FF00"/>
                </a:highlight>
              </a:rPr>
              <a:t>зберігання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логічного</a:t>
            </a:r>
            <a:r>
              <a:rPr lang="ru-RU" sz="1800" b="1" dirty="0">
                <a:highlight>
                  <a:srgbClr val="00FF00"/>
                </a:highlight>
              </a:rPr>
              <a:t> типу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dirty="0"/>
              <a:t>,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займаєте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біт</a:t>
            </a:r>
            <a:r>
              <a:rPr lang="ru-RU" sz="1800" dirty="0"/>
              <a:t>, а </a:t>
            </a:r>
            <a:r>
              <a:rPr lang="ru-RU" sz="1800" dirty="0" err="1"/>
              <a:t>решта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ru-RU" sz="1800" dirty="0"/>
              <a:t> з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ru-RU" sz="1800" dirty="0"/>
              <a:t> — не </a:t>
            </a:r>
            <a:r>
              <a:rPr lang="ru-RU" sz="1800" dirty="0" err="1"/>
              <a:t>використовуються</a:t>
            </a:r>
            <a:r>
              <a:rPr lang="ru-RU" sz="1800" dirty="0"/>
              <a:t>. </a:t>
            </a:r>
            <a:r>
              <a:rPr lang="ru-RU" sz="1800" dirty="0" err="1"/>
              <a:t>Хоча</a:t>
            </a:r>
            <a:r>
              <a:rPr lang="ru-RU" sz="1800" dirty="0"/>
              <a:t> в </a:t>
            </a:r>
            <a:r>
              <a:rPr lang="ru-RU" sz="1800" dirty="0" err="1"/>
              <a:t>цілому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нормально, але в </a:t>
            </a:r>
            <a:r>
              <a:rPr lang="ru-RU" sz="1800" dirty="0" err="1"/>
              <a:t>особливих</a:t>
            </a:r>
            <a:r>
              <a:rPr lang="ru-RU" sz="1800" dirty="0"/>
              <a:t>, </a:t>
            </a:r>
            <a:r>
              <a:rPr lang="ru-RU" sz="1800" dirty="0" err="1"/>
              <a:t>ресурсоємних</a:t>
            </a:r>
            <a:r>
              <a:rPr lang="ru-RU" sz="1800" dirty="0"/>
              <a:t> </a:t>
            </a:r>
            <a:r>
              <a:rPr lang="ru-RU" sz="1800" dirty="0" err="1"/>
              <a:t>випадках</a:t>
            </a:r>
            <a:r>
              <a:rPr lang="ru-RU" sz="1800" dirty="0"/>
              <a:t>, </a:t>
            </a:r>
            <a:r>
              <a:rPr lang="ru-RU" sz="1800" dirty="0" err="1"/>
              <a:t>пов’язаних</a:t>
            </a:r>
            <a:r>
              <a:rPr lang="ru-RU" sz="1800" dirty="0"/>
              <a:t> з </a:t>
            </a:r>
            <a:r>
              <a:rPr lang="ru-RU" sz="1800" dirty="0" err="1"/>
              <a:t>безліччю</a:t>
            </a:r>
            <a:r>
              <a:rPr lang="ru-RU" sz="1800" dirty="0"/>
              <a:t> </a:t>
            </a:r>
            <a:r>
              <a:rPr lang="ru-RU" sz="1800" dirty="0" err="1"/>
              <a:t>логічних</a:t>
            </a:r>
            <a:r>
              <a:rPr lang="ru-RU" sz="1800" dirty="0"/>
              <a:t> </a:t>
            </a:r>
            <a:r>
              <a:rPr lang="ru-RU" sz="1800" dirty="0" err="1"/>
              <a:t>значень</a:t>
            </a:r>
            <a:r>
              <a:rPr lang="ru-RU" sz="1800" dirty="0"/>
              <a:t>,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корисно</a:t>
            </a:r>
            <a:r>
              <a:rPr lang="ru-RU" sz="1800" dirty="0"/>
              <a:t> “</a:t>
            </a:r>
            <a:r>
              <a:rPr lang="ru-RU" sz="1800" dirty="0" err="1"/>
              <a:t>упакувати</a:t>
            </a:r>
            <a:r>
              <a:rPr lang="ru-RU" sz="1800" dirty="0"/>
              <a:t>” </a:t>
            </a:r>
            <a:r>
              <a:rPr lang="ru-RU" sz="1800" b="1" dirty="0">
                <a:highlight>
                  <a:srgbClr val="00FF00"/>
                </a:highlight>
              </a:rPr>
              <a:t>8 </a:t>
            </a:r>
            <a:r>
              <a:rPr lang="ru-RU" sz="1800" b="1" dirty="0" err="1">
                <a:highlight>
                  <a:srgbClr val="00FF00"/>
                </a:highlight>
              </a:rPr>
              <a:t>значень</a:t>
            </a:r>
            <a:r>
              <a:rPr lang="ru-RU" sz="1800" b="1" dirty="0">
                <a:highlight>
                  <a:srgbClr val="00FF00"/>
                </a:highlight>
              </a:rPr>
              <a:t> типу </a:t>
            </a:r>
            <a:r>
              <a:rPr lang="ru-RU" sz="1800" b="1" dirty="0" err="1">
                <a:highlight>
                  <a:srgbClr val="00FF00"/>
                </a:highlight>
              </a:rPr>
              <a:t>bool</a:t>
            </a:r>
            <a:r>
              <a:rPr lang="ru-RU" sz="1800" b="1" dirty="0">
                <a:highlight>
                  <a:srgbClr val="00FF00"/>
                </a:highlight>
              </a:rPr>
              <a:t> в 1 байт</a:t>
            </a:r>
            <a:r>
              <a:rPr lang="ru-RU" sz="1800" dirty="0"/>
              <a:t>, </a:t>
            </a:r>
            <a:r>
              <a:rPr lang="ru-RU" sz="1800" dirty="0" err="1"/>
              <a:t>заощадивши</a:t>
            </a:r>
            <a:r>
              <a:rPr lang="ru-RU" sz="1800" dirty="0"/>
              <a:t> при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пам’ять</a:t>
            </a:r>
            <a:r>
              <a:rPr lang="ru-RU" sz="1800" dirty="0"/>
              <a:t> і </a:t>
            </a:r>
            <a:r>
              <a:rPr lang="ru-RU" sz="1800" dirty="0" err="1"/>
              <a:t>збільшивши</a:t>
            </a:r>
            <a:r>
              <a:rPr lang="ru-RU" sz="1800" dirty="0"/>
              <a:t>, таким чином, </a:t>
            </a:r>
            <a:r>
              <a:rPr lang="ru-RU" sz="1800" dirty="0" err="1"/>
              <a:t>продуктивність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FF"/>
                </a:highlight>
              </a:rPr>
              <a:t>Ці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окремі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біти</a:t>
            </a:r>
            <a:r>
              <a:rPr lang="ru-RU" sz="1800" b="1" dirty="0">
                <a:highlight>
                  <a:srgbClr val="00FFFF"/>
                </a:highlight>
              </a:rPr>
              <a:t> і </a:t>
            </a:r>
            <a:r>
              <a:rPr lang="ru-RU" sz="1800" b="1" dirty="0" err="1">
                <a:highlight>
                  <a:srgbClr val="00FFFF"/>
                </a:highlight>
              </a:rPr>
              <a:t>називаються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бітовими</a:t>
            </a:r>
            <a:r>
              <a:rPr lang="ru-RU" sz="1800" b="1" dirty="0">
                <a:highlight>
                  <a:srgbClr val="00FFFF"/>
                </a:highlight>
              </a:rPr>
              <a:t> флагами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FF00FF"/>
                </a:highlight>
              </a:rPr>
              <a:t>Оскільки</a:t>
            </a:r>
            <a:r>
              <a:rPr lang="ru-RU" sz="1800" b="1" dirty="0">
                <a:highlight>
                  <a:srgbClr val="FF00FF"/>
                </a:highlight>
              </a:rPr>
              <a:t> прямого доступу до </a:t>
            </a:r>
            <a:r>
              <a:rPr lang="ru-RU" sz="1800" b="1" dirty="0" err="1">
                <a:highlight>
                  <a:srgbClr val="FF00FF"/>
                </a:highlight>
              </a:rPr>
              <a:t>цих</a:t>
            </a:r>
            <a:r>
              <a:rPr lang="ru-RU" sz="1800" b="1" dirty="0">
                <a:highlight>
                  <a:srgbClr val="FF00FF"/>
                </a:highlight>
              </a:rPr>
              <a:t> </a:t>
            </a:r>
            <a:r>
              <a:rPr lang="ru-RU" sz="1800" b="1" dirty="0" err="1">
                <a:highlight>
                  <a:srgbClr val="FF00FF"/>
                </a:highlight>
              </a:rPr>
              <a:t>біт</a:t>
            </a:r>
            <a:r>
              <a:rPr lang="ru-RU" sz="1800" b="1" dirty="0">
                <a:highlight>
                  <a:srgbClr val="FF00FF"/>
                </a:highlight>
              </a:rPr>
              <a:t> </a:t>
            </a:r>
            <a:r>
              <a:rPr lang="ru-RU" sz="1800" b="1" dirty="0" err="1">
                <a:highlight>
                  <a:srgbClr val="FF00FF"/>
                </a:highlight>
              </a:rPr>
              <a:t>немає</a:t>
            </a:r>
            <a:r>
              <a:rPr lang="ru-RU" sz="1800" dirty="0"/>
              <a:t>, то </a:t>
            </a:r>
            <a:r>
              <a:rPr lang="ru-RU" sz="1800" b="1" dirty="0">
                <a:highlight>
                  <a:srgbClr val="FFFF00"/>
                </a:highlight>
              </a:rPr>
              <a:t>для </a:t>
            </a:r>
            <a:r>
              <a:rPr lang="ru-RU" sz="1800" b="1" dirty="0" err="1">
                <a:highlight>
                  <a:srgbClr val="FFFF00"/>
                </a:highlight>
              </a:rPr>
              <a:t>операцій</a:t>
            </a:r>
            <a:r>
              <a:rPr lang="ru-RU" sz="1800" b="1" dirty="0">
                <a:highlight>
                  <a:srgbClr val="FFFF00"/>
                </a:highlight>
              </a:rPr>
              <a:t> з ними </a:t>
            </a:r>
            <a:r>
              <a:rPr lang="ru-RU" sz="1800" b="1" dirty="0" err="1">
                <a:highlight>
                  <a:srgbClr val="FFFF00"/>
                </a:highlight>
              </a:rPr>
              <a:t>використовуються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побітові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оператори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ми </a:t>
            </a:r>
            <a:r>
              <a:rPr lang="ru-RU" sz="1800" b="1" dirty="0" err="1">
                <a:highlight>
                  <a:srgbClr val="00FF00"/>
                </a:highlight>
              </a:rPr>
              <a:t>будемо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використовувати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з </a:t>
            </a:r>
            <a:r>
              <a:rPr lang="ru-RU" sz="1800" b="1" dirty="0" err="1">
                <a:highlight>
                  <a:srgbClr val="00FF00"/>
                </a:highlight>
              </a:rPr>
              <a:t>шістнадцяткової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системи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числення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2771976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Бітові </a:t>
            </a:r>
            <a:r>
              <a:rPr lang="uk-UA" b="1" dirty="0" err="1"/>
              <a:t>флаги</a:t>
            </a:r>
            <a:r>
              <a:rPr lang="uk-UA" b="1" dirty="0"/>
              <a:t> та бітові маски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789AB9-061C-4836-A6EA-C86A71B8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6" y="1375289"/>
            <a:ext cx="9479666" cy="410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817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Бітові </a:t>
            </a:r>
            <a:r>
              <a:rPr lang="uk-UA" b="1" dirty="0" err="1"/>
              <a:t>флаги</a:t>
            </a:r>
            <a:r>
              <a:rPr lang="uk-UA" b="1" dirty="0"/>
              <a:t> та бітові маски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FF"/>
                </a:highlight>
              </a:rPr>
              <a:t>Щоб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дізнатися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бітовий</a:t>
            </a:r>
            <a:r>
              <a:rPr lang="ru-RU" sz="1800" b="1" dirty="0">
                <a:highlight>
                  <a:srgbClr val="00FFFF"/>
                </a:highlight>
              </a:rPr>
              <a:t> стан</a:t>
            </a:r>
            <a:r>
              <a:rPr lang="ru-RU" sz="1800" dirty="0"/>
              <a:t>, </a:t>
            </a:r>
            <a:r>
              <a:rPr lang="ru-RU" sz="1800" dirty="0" err="1"/>
              <a:t>використовуйте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побітове</a:t>
            </a:r>
            <a:r>
              <a:rPr lang="ru-RU" sz="1800" b="1" dirty="0">
                <a:highlight>
                  <a:srgbClr val="00FF00"/>
                </a:highlight>
              </a:rPr>
              <a:t> І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FF"/>
                </a:highlight>
              </a:rPr>
              <a:t>Щоб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увімкнути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біти</a:t>
            </a:r>
            <a:r>
              <a:rPr lang="ru-RU" sz="1800" dirty="0"/>
              <a:t>, </a:t>
            </a:r>
            <a:r>
              <a:rPr lang="ru-RU" sz="1800" dirty="0" err="1"/>
              <a:t>використовуйте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побітове</a:t>
            </a:r>
            <a:r>
              <a:rPr lang="ru-RU" sz="1800" b="1" dirty="0">
                <a:highlight>
                  <a:srgbClr val="00FF00"/>
                </a:highlight>
              </a:rPr>
              <a:t> АБО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FF"/>
                </a:highlight>
              </a:rPr>
              <a:t>Щоб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вимкнути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біти</a:t>
            </a:r>
            <a:r>
              <a:rPr lang="ru-RU" sz="1800" dirty="0"/>
              <a:t>, </a:t>
            </a:r>
            <a:r>
              <a:rPr lang="ru-RU" sz="1800" dirty="0" err="1"/>
              <a:t>використовуйте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побітове</a:t>
            </a:r>
            <a:r>
              <a:rPr lang="ru-RU" sz="1800" b="1" dirty="0">
                <a:highlight>
                  <a:srgbClr val="00FF00"/>
                </a:highlight>
              </a:rPr>
              <a:t> І (в </a:t>
            </a:r>
            <a:r>
              <a:rPr lang="ru-RU" sz="1800" b="1" dirty="0" err="1">
                <a:highlight>
                  <a:srgbClr val="00FF00"/>
                </a:highlight>
              </a:rPr>
              <a:t>зворотній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послідовності</a:t>
            </a:r>
            <a:r>
              <a:rPr lang="ru-RU" sz="1800" b="1" dirty="0">
                <a:highlight>
                  <a:srgbClr val="00FF00"/>
                </a:highlight>
              </a:rPr>
              <a:t>)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FD7E6-8FA1-491C-900D-6AAD49DC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814" y="1475779"/>
            <a:ext cx="8426370" cy="8265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AF6E97-10C4-40B6-9DFA-4059E903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75" y="3052859"/>
            <a:ext cx="7384648" cy="11605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307990-1B9A-4836-A344-EF6F3A7C7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968" y="4783831"/>
            <a:ext cx="7836061" cy="11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291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Бітові </a:t>
            </a:r>
            <a:r>
              <a:rPr lang="uk-UA" b="1" dirty="0" err="1"/>
              <a:t>флаги</a:t>
            </a:r>
            <a:r>
              <a:rPr lang="uk-UA" b="1" dirty="0"/>
              <a:t> та бітові маски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FF"/>
                </a:highlight>
              </a:rPr>
              <a:t>Для </a:t>
            </a:r>
            <a:r>
              <a:rPr lang="ru-RU" sz="1800" b="1" dirty="0" err="1">
                <a:highlight>
                  <a:srgbClr val="00FFFF"/>
                </a:highlight>
              </a:rPr>
              <a:t>перемикання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між</a:t>
            </a:r>
            <a:r>
              <a:rPr lang="ru-RU" sz="1800" b="1" dirty="0">
                <a:highlight>
                  <a:srgbClr val="00FFFF"/>
                </a:highlight>
              </a:rPr>
              <a:t> станами </a:t>
            </a:r>
            <a:r>
              <a:rPr lang="ru-RU" sz="1800" b="1" dirty="0" err="1">
                <a:highlight>
                  <a:srgbClr val="00FFFF"/>
                </a:highlight>
              </a:rPr>
              <a:t>бітів</a:t>
            </a:r>
            <a:r>
              <a:rPr lang="ru-RU" sz="1800" dirty="0"/>
              <a:t>, </a:t>
            </a:r>
            <a:r>
              <a:rPr lang="ru-RU" sz="1800" dirty="0" err="1"/>
              <a:t>використовуйте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побітове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виключне</a:t>
            </a:r>
            <a:r>
              <a:rPr lang="ru-RU" sz="1800" b="1" dirty="0">
                <a:highlight>
                  <a:srgbClr val="00FF00"/>
                </a:highlight>
              </a:rPr>
              <a:t> АБО (XOR)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C88B9F-4FB5-4C58-883F-72909C5C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30" y="1424498"/>
            <a:ext cx="8715737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85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Бітові </a:t>
            </a:r>
            <a:r>
              <a:rPr lang="uk-UA" b="1" dirty="0" err="1"/>
              <a:t>флаги</a:t>
            </a:r>
            <a:r>
              <a:rPr lang="uk-UA" b="1" dirty="0"/>
              <a:t> та бітові маски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приклад, візьмемо </a:t>
            </a:r>
            <a:r>
              <a:rPr lang="uk-UA" sz="1800" b="1" dirty="0">
                <a:highlight>
                  <a:srgbClr val="00FF00"/>
                </a:highlight>
              </a:rPr>
              <a:t>бібліотеку 3</a:t>
            </a:r>
            <a:r>
              <a:rPr lang="en-US" sz="1800" b="1" dirty="0">
                <a:highlight>
                  <a:srgbClr val="00FF00"/>
                </a:highlight>
              </a:rPr>
              <a:t>D-</a:t>
            </a:r>
            <a:r>
              <a:rPr lang="uk-UA" sz="1800" b="1" dirty="0">
                <a:highlight>
                  <a:srgbClr val="00FF00"/>
                </a:highlight>
              </a:rPr>
              <a:t>графіки </a:t>
            </a:r>
            <a:r>
              <a:rPr lang="en-US" sz="1800" b="1" dirty="0">
                <a:highlight>
                  <a:srgbClr val="00FF00"/>
                </a:highlight>
              </a:rPr>
              <a:t>OpenGL</a:t>
            </a:r>
            <a:r>
              <a:rPr lang="en-US" sz="1800" dirty="0"/>
              <a:t>, </a:t>
            </a:r>
            <a:r>
              <a:rPr lang="uk-UA" sz="1800" dirty="0"/>
              <a:t>в якій деякі функції приймають один або декілька бітових </a:t>
            </a:r>
            <a:r>
              <a:rPr lang="uk-UA" sz="1800" dirty="0" err="1"/>
              <a:t>флагів</a:t>
            </a:r>
            <a:r>
              <a:rPr lang="uk-UA" sz="1800" dirty="0"/>
              <a:t> в якості параметрів: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GL_COLOR_BUFFER_BIT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GL_DEPTH_BUFFER_BIT </a:t>
            </a:r>
            <a:r>
              <a:rPr lang="uk-UA" sz="1800" dirty="0"/>
              <a:t>визначаються наступним чином (в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gl2.h</a:t>
            </a:r>
            <a:r>
              <a:rPr lang="en-US" sz="1800" dirty="0"/>
              <a:t>):</a:t>
            </a: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208EA4-532B-4856-92FB-2456F4B4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76" y="1739028"/>
            <a:ext cx="8391646" cy="7195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963524-EEB2-4CDB-A2B9-C9B92918B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49" y="3003368"/>
            <a:ext cx="6447099" cy="14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109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DD978A-4E3C-4F45-81CD-279CB185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509"/>
            <a:ext cx="12192000" cy="60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889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Чому бітові </a:t>
            </a:r>
            <a:r>
              <a:rPr lang="uk-UA" b="1" dirty="0" err="1"/>
              <a:t>флаги</a:t>
            </a:r>
            <a:r>
              <a:rPr lang="uk-UA" b="1" dirty="0"/>
              <a:t> корисні?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 прикладах з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myflags</a:t>
            </a:r>
            <a:r>
              <a:rPr lang="ru-RU" sz="1800" dirty="0"/>
              <a:t> ми </a:t>
            </a:r>
            <a:r>
              <a:rPr lang="ru-RU" sz="1800" dirty="0" err="1"/>
              <a:t>фактично</a:t>
            </a:r>
            <a:r>
              <a:rPr lang="ru-RU" sz="1800" dirty="0"/>
              <a:t> не </a:t>
            </a:r>
            <a:r>
              <a:rPr lang="ru-RU" sz="1800" dirty="0" err="1"/>
              <a:t>економимо</a:t>
            </a:r>
            <a:r>
              <a:rPr lang="ru-RU" sz="1800" dirty="0"/>
              <a:t> </a:t>
            </a:r>
            <a:r>
              <a:rPr lang="ru-RU" sz="1800" dirty="0" err="1"/>
              <a:t>пам’ять</a:t>
            </a:r>
            <a:r>
              <a:rPr lang="ru-RU" sz="1800" dirty="0"/>
              <a:t>.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ru-RU" sz="1800" dirty="0"/>
              <a:t> </a:t>
            </a:r>
            <a:r>
              <a:rPr lang="ru-RU" sz="1800" dirty="0" err="1"/>
              <a:t>логічних</a:t>
            </a:r>
            <a:r>
              <a:rPr lang="ru-RU" sz="1800" dirty="0"/>
              <a:t> </a:t>
            </a:r>
            <a:r>
              <a:rPr lang="ru-RU" sz="1800" dirty="0" err="1"/>
              <a:t>значень</a:t>
            </a:r>
            <a:r>
              <a:rPr lang="ru-RU" sz="1800" dirty="0"/>
              <a:t> </a:t>
            </a:r>
            <a:r>
              <a:rPr lang="ru-RU" sz="1800" dirty="0" err="1"/>
              <a:t>займуть</a:t>
            </a:r>
            <a:r>
              <a:rPr lang="ru-RU" sz="1800" dirty="0"/>
              <a:t> 8 байт. Але </a:t>
            </a:r>
            <a:r>
              <a:rPr lang="ru-RU" sz="1800" dirty="0" err="1"/>
              <a:t>вищенаведений</a:t>
            </a:r>
            <a:r>
              <a:rPr lang="ru-RU" sz="1800" dirty="0"/>
              <a:t> приклад </a:t>
            </a:r>
            <a:r>
              <a:rPr lang="ru-RU" sz="1800" dirty="0" err="1"/>
              <a:t>використовує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  <a:r>
              <a:rPr lang="ru-RU" sz="1800" dirty="0"/>
              <a:t> байт (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ru-RU" sz="1800" dirty="0"/>
              <a:t> для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параметрів</a:t>
            </a:r>
            <a:r>
              <a:rPr lang="ru-RU" sz="1800" dirty="0"/>
              <a:t> і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 для </a:t>
            </a:r>
            <a:r>
              <a:rPr lang="ru-RU" sz="1800" dirty="0" err="1"/>
              <a:t>бітового</a:t>
            </a:r>
            <a:r>
              <a:rPr lang="ru-RU" sz="1800" dirty="0"/>
              <a:t> флага)! Так </a:t>
            </a:r>
            <a:r>
              <a:rPr lang="ru-RU" sz="1800" dirty="0" err="1"/>
              <a:t>навіщо</a:t>
            </a:r>
            <a:r>
              <a:rPr lang="ru-RU" sz="1800" dirty="0"/>
              <a:t> ж </a:t>
            </a:r>
            <a:r>
              <a:rPr lang="ru-RU" sz="1800" dirty="0" err="1"/>
              <a:t>тоді</a:t>
            </a:r>
            <a:r>
              <a:rPr lang="ru-RU" sz="1800" dirty="0"/>
              <a:t> </a:t>
            </a:r>
            <a:r>
              <a:rPr lang="ru-RU" sz="1800" dirty="0" err="1"/>
              <a:t>потрібні</a:t>
            </a:r>
            <a:r>
              <a:rPr lang="ru-RU" sz="1800" dirty="0"/>
              <a:t> </a:t>
            </a:r>
            <a:r>
              <a:rPr lang="ru-RU" sz="1800" dirty="0" err="1"/>
              <a:t>бітові</a:t>
            </a:r>
            <a:r>
              <a:rPr lang="ru-RU" sz="1800" dirty="0"/>
              <a:t> флаги?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Випадок</a:t>
            </a:r>
            <a:r>
              <a:rPr lang="ru-RU" sz="1800" b="1" dirty="0">
                <a:highlight>
                  <a:srgbClr val="00FF00"/>
                </a:highlight>
              </a:rPr>
              <a:t> №1: </a:t>
            </a:r>
            <a:r>
              <a:rPr lang="ru-RU" sz="1800" b="1" dirty="0" err="1">
                <a:highlight>
                  <a:srgbClr val="00FF00"/>
                </a:highlight>
              </a:rPr>
              <a:t>Якщо</a:t>
            </a:r>
            <a:r>
              <a:rPr lang="ru-RU" sz="1800" b="1" dirty="0">
                <a:highlight>
                  <a:srgbClr val="00FF00"/>
                </a:highlight>
              </a:rPr>
              <a:t> у вас є </a:t>
            </a:r>
            <a:r>
              <a:rPr lang="ru-RU" sz="1800" b="1" dirty="0" err="1">
                <a:highlight>
                  <a:srgbClr val="00FF00"/>
                </a:highlight>
              </a:rPr>
              <a:t>багато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ідентичних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бітових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флагів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Замість однієї змінної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myflags</a:t>
            </a:r>
            <a:r>
              <a:rPr lang="en-US" sz="1800" dirty="0"/>
              <a:t>, </a:t>
            </a:r>
            <a:r>
              <a:rPr lang="uk-UA" sz="1800" dirty="0"/>
              <a:t>розглянемо випадок, коли у вас є дві змінні: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myflags1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myflags2</a:t>
            </a:r>
            <a:r>
              <a:rPr lang="en-US" sz="1800" dirty="0"/>
              <a:t>, </a:t>
            </a:r>
            <a:r>
              <a:rPr lang="uk-UA" sz="1800" dirty="0"/>
              <a:t>кожна з яких може зберігати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uk-UA" sz="1800" dirty="0"/>
              <a:t> значень. Якщо ви визначите їх як два окремих логічних набори, то вам потрібно буде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  <a:r>
              <a:rPr lang="uk-UA" sz="1800" dirty="0"/>
              <a:t> логічних значень і, таким чином,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  <a:r>
              <a:rPr lang="uk-UA" sz="1800" dirty="0"/>
              <a:t> байт. Однак з використанням бітових </a:t>
            </a:r>
            <a:r>
              <a:rPr lang="uk-UA" sz="1800" dirty="0" err="1"/>
              <a:t>флагів</a:t>
            </a:r>
            <a:r>
              <a:rPr lang="uk-UA" sz="1800" dirty="0"/>
              <a:t> вам знадобиться тільки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uk-UA" sz="1800" dirty="0"/>
              <a:t> байт (8 для визначення параметрів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 для кожної змінної). А ось якщо у вас буде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uk-UA" sz="1800" dirty="0"/>
              <a:t> змінних </a:t>
            </a:r>
            <a:r>
              <a:rPr lang="en-US" sz="1800" dirty="0" err="1"/>
              <a:t>myflags</a:t>
            </a:r>
            <a:r>
              <a:rPr lang="en-US" sz="1800" dirty="0"/>
              <a:t>, </a:t>
            </a:r>
            <a:r>
              <a:rPr lang="uk-UA" sz="1800" dirty="0"/>
              <a:t>то, використовуючи бітові </a:t>
            </a:r>
            <a:r>
              <a:rPr lang="uk-UA" sz="1800" dirty="0" err="1"/>
              <a:t>флаги</a:t>
            </a:r>
            <a:r>
              <a:rPr lang="uk-UA" sz="1800" dirty="0"/>
              <a:t>, вам знадобиться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108</a:t>
            </a:r>
            <a:r>
              <a:rPr lang="uk-UA" sz="1800" dirty="0"/>
              <a:t> байт замість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800</a:t>
            </a:r>
            <a:r>
              <a:rPr lang="uk-UA" sz="1800" dirty="0"/>
              <a:t>. Чим більше ідентичних змінних вам потрібно, тим більш значною буде економія пам’яті.</a:t>
            </a:r>
          </a:p>
        </p:txBody>
      </p:sp>
    </p:spTree>
    <p:extLst>
      <p:ext uri="{BB962C8B-B14F-4D97-AF65-F5344CB8AC3E}">
        <p14:creationId xmlns:p14="http://schemas.microsoft.com/office/powerpoint/2010/main" val="12630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Чому бітові </a:t>
            </a:r>
            <a:r>
              <a:rPr lang="uk-UA" b="1" dirty="0" err="1"/>
              <a:t>флаги</a:t>
            </a:r>
            <a:r>
              <a:rPr lang="uk-UA" b="1" dirty="0"/>
              <a:t> корисні?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Давайте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конкретний</a:t>
            </a:r>
            <a:r>
              <a:rPr lang="ru-RU" sz="1800" dirty="0"/>
              <a:t> приклад. </a:t>
            </a:r>
            <a:r>
              <a:rPr lang="ru-RU" sz="1800" dirty="0" err="1"/>
              <a:t>Уявіть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створюєте</a:t>
            </a:r>
            <a:r>
              <a:rPr lang="ru-RU" sz="1800" dirty="0"/>
              <a:t> </a:t>
            </a:r>
            <a:r>
              <a:rPr lang="ru-RU" sz="1800" dirty="0" err="1"/>
              <a:t>гру</a:t>
            </a:r>
            <a:r>
              <a:rPr lang="ru-RU" sz="1800" dirty="0"/>
              <a:t>, в </a:t>
            </a:r>
            <a:r>
              <a:rPr lang="ru-RU" sz="1800" dirty="0" err="1"/>
              <a:t>якій</a:t>
            </a:r>
            <a:r>
              <a:rPr lang="ru-RU" sz="1800" dirty="0"/>
              <a:t> </a:t>
            </a:r>
            <a:r>
              <a:rPr lang="ru-RU" sz="1800" dirty="0" err="1"/>
              <a:t>гравцеві</a:t>
            </a:r>
            <a:r>
              <a:rPr lang="ru-RU" sz="1800" dirty="0"/>
              <a:t>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боротися</a:t>
            </a:r>
            <a:r>
              <a:rPr lang="ru-RU" sz="1800" dirty="0"/>
              <a:t> з монстрами. Монстр, в свою </a:t>
            </a:r>
            <a:r>
              <a:rPr lang="ru-RU" sz="1800" dirty="0" err="1"/>
              <a:t>чергу</a:t>
            </a:r>
            <a:r>
              <a:rPr lang="ru-RU" sz="1800" dirty="0"/>
              <a:t>,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стійкий</a:t>
            </a:r>
            <a:r>
              <a:rPr lang="ru-RU" sz="1800" dirty="0"/>
              <a:t> до </a:t>
            </a:r>
            <a:r>
              <a:rPr lang="ru-RU" sz="1800" dirty="0" err="1"/>
              <a:t>певних</a:t>
            </a:r>
            <a:r>
              <a:rPr lang="ru-RU" sz="1800" dirty="0"/>
              <a:t> </a:t>
            </a:r>
            <a:r>
              <a:rPr lang="ru-RU" sz="1800" dirty="0" err="1"/>
              <a:t>типів</a:t>
            </a:r>
            <a:r>
              <a:rPr lang="ru-RU" sz="1800" dirty="0"/>
              <a:t> атак (</a:t>
            </a:r>
            <a:r>
              <a:rPr lang="ru-RU" sz="1800" dirty="0" err="1"/>
              <a:t>обраних</a:t>
            </a:r>
            <a:r>
              <a:rPr lang="ru-RU" sz="1800" dirty="0"/>
              <a:t> </a:t>
            </a:r>
            <a:r>
              <a:rPr lang="ru-RU" sz="1800" dirty="0" err="1"/>
              <a:t>випадковим</a:t>
            </a:r>
            <a:r>
              <a:rPr lang="ru-RU" sz="1800" dirty="0"/>
              <a:t> чином). У </a:t>
            </a:r>
            <a:r>
              <a:rPr lang="ru-RU" sz="1800" dirty="0" err="1"/>
              <a:t>грі</a:t>
            </a:r>
            <a:r>
              <a:rPr lang="ru-RU" sz="1800" dirty="0"/>
              <a:t> є </a:t>
            </a:r>
            <a:r>
              <a:rPr lang="ru-RU" sz="1800" dirty="0" err="1"/>
              <a:t>наступні</a:t>
            </a:r>
            <a:r>
              <a:rPr lang="ru-RU" sz="1800" dirty="0"/>
              <a:t> типи атак: </a:t>
            </a:r>
            <a:r>
              <a:rPr lang="ru-RU" sz="1800" dirty="0" err="1"/>
              <a:t>отрута</a:t>
            </a:r>
            <a:r>
              <a:rPr lang="ru-RU" sz="1800" dirty="0"/>
              <a:t>, </a:t>
            </a:r>
            <a:r>
              <a:rPr lang="ru-RU" sz="1800" dirty="0" err="1"/>
              <a:t>блискавки</a:t>
            </a:r>
            <a:r>
              <a:rPr lang="ru-RU" sz="1800" dirty="0"/>
              <a:t>, </a:t>
            </a:r>
            <a:r>
              <a:rPr lang="ru-RU" sz="1800" dirty="0" err="1"/>
              <a:t>вогонь</a:t>
            </a:r>
            <a:r>
              <a:rPr lang="ru-RU" sz="1800" dirty="0"/>
              <a:t>, холод, </a:t>
            </a:r>
            <a:r>
              <a:rPr lang="ru-RU" sz="1800" dirty="0" err="1"/>
              <a:t>крадіжка</a:t>
            </a:r>
            <a:r>
              <a:rPr lang="ru-RU" sz="1800" dirty="0"/>
              <a:t>, кислота, </a:t>
            </a:r>
            <a:r>
              <a:rPr lang="ru-RU" sz="1800" dirty="0" err="1"/>
              <a:t>параліч</a:t>
            </a:r>
            <a:r>
              <a:rPr lang="ru-RU" sz="1800" dirty="0"/>
              <a:t> і </a:t>
            </a:r>
            <a:r>
              <a:rPr lang="ru-RU" sz="1800" dirty="0" err="1"/>
              <a:t>сліпота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відстежити</a:t>
            </a:r>
            <a:r>
              <a:rPr lang="ru-RU" sz="1800" dirty="0"/>
              <a:t>, до </a:t>
            </a:r>
            <a:r>
              <a:rPr lang="ru-RU" sz="1800" dirty="0" err="1"/>
              <a:t>якого</a:t>
            </a:r>
            <a:r>
              <a:rPr lang="ru-RU" sz="1800" dirty="0"/>
              <a:t> типу атаки монстр </a:t>
            </a:r>
            <a:r>
              <a:rPr lang="ru-RU" sz="1800" dirty="0" err="1"/>
              <a:t>стійкий</a:t>
            </a:r>
            <a:r>
              <a:rPr lang="ru-RU" sz="1800" dirty="0"/>
              <a:t>,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використати</a:t>
            </a:r>
            <a:r>
              <a:rPr lang="ru-RU" sz="1800" dirty="0"/>
              <a:t> </a:t>
            </a:r>
            <a:r>
              <a:rPr lang="ru-RU" sz="1800" dirty="0" err="1"/>
              <a:t>одне</a:t>
            </a:r>
            <a:r>
              <a:rPr lang="ru-RU" sz="1800" dirty="0"/>
              <a:t> </a:t>
            </a:r>
            <a:r>
              <a:rPr lang="ru-RU" sz="1800" dirty="0" err="1"/>
              <a:t>логічне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на </a:t>
            </a:r>
            <a:r>
              <a:rPr lang="ru-RU" sz="1800" dirty="0" err="1"/>
              <a:t>опір</a:t>
            </a:r>
            <a:r>
              <a:rPr lang="ru-RU" sz="1800" dirty="0"/>
              <a:t> (на одного монстра).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ru-RU" sz="1800" dirty="0"/>
              <a:t> </a:t>
            </a:r>
            <a:r>
              <a:rPr lang="ru-RU" sz="1800" dirty="0" err="1"/>
              <a:t>логічних</a:t>
            </a:r>
            <a:r>
              <a:rPr lang="ru-RU" sz="1800" dirty="0"/>
              <a:t> </a:t>
            </a:r>
            <a:r>
              <a:rPr lang="ru-RU" sz="1800" dirty="0" err="1"/>
              <a:t>значень</a:t>
            </a:r>
            <a:r>
              <a:rPr lang="ru-RU" sz="1800" dirty="0"/>
              <a:t> для одного монстра =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ru-RU" sz="1800" dirty="0"/>
              <a:t> байт.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Для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u-RU" sz="1800" dirty="0"/>
              <a:t> </a:t>
            </a:r>
            <a:r>
              <a:rPr lang="ru-RU" sz="1800" dirty="0" err="1"/>
              <a:t>монстрів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буде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800</a:t>
            </a:r>
            <a:r>
              <a:rPr lang="ru-RU" sz="1800" dirty="0"/>
              <a:t> </a:t>
            </a:r>
            <a:r>
              <a:rPr lang="ru-RU" sz="1800" dirty="0" err="1"/>
              <a:t>змінних</a:t>
            </a:r>
            <a:r>
              <a:rPr lang="ru-RU" sz="1800" dirty="0"/>
              <a:t> типу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ru-RU" sz="1800" dirty="0"/>
              <a:t> і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800</a:t>
            </a:r>
            <a:r>
              <a:rPr lang="ru-RU" sz="1800" dirty="0"/>
              <a:t> байт </a:t>
            </a:r>
            <a:r>
              <a:rPr lang="ru-RU" sz="1800" dirty="0" err="1"/>
              <a:t>пам’яті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F9E7C0-B978-4EE9-B666-1E7CD766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822" y="4012275"/>
            <a:ext cx="5324354" cy="27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42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Чому бітові </a:t>
            </a:r>
            <a:r>
              <a:rPr lang="uk-UA" b="1" dirty="0" err="1"/>
              <a:t>флаги</a:t>
            </a:r>
            <a:r>
              <a:rPr lang="uk-UA" b="1" dirty="0"/>
              <a:t> корисні?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Нам </a:t>
            </a:r>
            <a:r>
              <a:rPr lang="ru-RU" sz="1800" dirty="0" err="1"/>
              <a:t>знадобиться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 байт для </a:t>
            </a:r>
            <a:r>
              <a:rPr lang="ru-RU" sz="1800" dirty="0" err="1"/>
              <a:t>зберігання</a:t>
            </a:r>
            <a:r>
              <a:rPr lang="ru-RU" sz="1800" dirty="0"/>
              <a:t> опору кожного монстра і одноразова плата в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ru-RU" sz="1800" dirty="0"/>
              <a:t> байт для </a:t>
            </a:r>
            <a:r>
              <a:rPr lang="ru-RU" sz="1800" dirty="0" err="1"/>
              <a:t>типів</a:t>
            </a:r>
            <a:r>
              <a:rPr lang="ru-RU" sz="1800" dirty="0"/>
              <a:t> атак.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Таким чином, нам </a:t>
            </a:r>
            <a:r>
              <a:rPr lang="ru-RU" sz="1800" dirty="0" err="1"/>
              <a:t>знадобиться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108</a:t>
            </a:r>
            <a:r>
              <a:rPr lang="ru-RU" sz="1800" dirty="0"/>
              <a:t> байт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приблизно</a:t>
            </a:r>
            <a:r>
              <a:rPr lang="ru-RU" sz="1800" dirty="0"/>
              <a:t> в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ru-RU" sz="1800" dirty="0"/>
              <a:t> </a:t>
            </a:r>
            <a:r>
              <a:rPr lang="ru-RU" sz="1800" dirty="0" err="1"/>
              <a:t>разів</a:t>
            </a:r>
            <a:r>
              <a:rPr lang="ru-RU" sz="1800" dirty="0"/>
              <a:t> </a:t>
            </a:r>
            <a:r>
              <a:rPr lang="ru-RU" sz="1800" dirty="0" err="1"/>
              <a:t>менше</a:t>
            </a:r>
            <a:r>
              <a:rPr lang="ru-RU" sz="1800" dirty="0"/>
              <a:t> </a:t>
            </a:r>
            <a:r>
              <a:rPr lang="ru-RU" sz="1800" dirty="0" err="1"/>
              <a:t>пам’яті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більшості</a:t>
            </a:r>
            <a:r>
              <a:rPr lang="ru-RU" sz="1800" dirty="0"/>
              <a:t> </a:t>
            </a:r>
            <a:r>
              <a:rPr lang="ru-RU" sz="1800" dirty="0" err="1"/>
              <a:t>програм</a:t>
            </a:r>
            <a:r>
              <a:rPr lang="ru-RU" sz="1800" dirty="0"/>
              <a:t>, </a:t>
            </a:r>
            <a:r>
              <a:rPr lang="ru-RU" sz="1800" dirty="0" err="1"/>
              <a:t>збережений</a:t>
            </a:r>
            <a:r>
              <a:rPr lang="ru-RU" sz="1800" dirty="0"/>
              <a:t> </a:t>
            </a:r>
            <a:r>
              <a:rPr lang="ru-RU" sz="1800" dirty="0" err="1"/>
              <a:t>обсяг</a:t>
            </a:r>
            <a:r>
              <a:rPr lang="ru-RU" sz="1800" dirty="0"/>
              <a:t> </a:t>
            </a:r>
            <a:r>
              <a:rPr lang="ru-RU" sz="1800" dirty="0" err="1"/>
              <a:t>пам’яті</a:t>
            </a:r>
            <a:r>
              <a:rPr lang="ru-RU" sz="1800" dirty="0"/>
              <a:t>, з </a:t>
            </a:r>
            <a:r>
              <a:rPr lang="ru-RU" sz="1800" dirty="0" err="1"/>
              <a:t>використанням</a:t>
            </a:r>
            <a:r>
              <a:rPr lang="ru-RU" sz="1800" dirty="0"/>
              <a:t> </a:t>
            </a:r>
            <a:r>
              <a:rPr lang="ru-RU" sz="1800" dirty="0" err="1"/>
              <a:t>бітових</a:t>
            </a:r>
            <a:r>
              <a:rPr lang="ru-RU" sz="1800" dirty="0"/>
              <a:t> </a:t>
            </a:r>
            <a:r>
              <a:rPr lang="ru-RU" sz="1800" dirty="0" err="1"/>
              <a:t>флагів</a:t>
            </a:r>
            <a:r>
              <a:rPr lang="ru-RU" sz="1800" dirty="0"/>
              <a:t>, не </a:t>
            </a:r>
            <a:r>
              <a:rPr lang="ru-RU" sz="1800" dirty="0" err="1"/>
              <a:t>вартий</a:t>
            </a:r>
            <a:r>
              <a:rPr lang="ru-RU" sz="1800" dirty="0"/>
              <a:t> </a:t>
            </a:r>
            <a:r>
              <a:rPr lang="ru-RU" sz="1800" dirty="0" err="1"/>
              <a:t>доданої</a:t>
            </a:r>
            <a:r>
              <a:rPr lang="ru-RU" sz="1800" dirty="0"/>
              <a:t> </a:t>
            </a:r>
            <a:r>
              <a:rPr lang="ru-RU" sz="1800" dirty="0" err="1"/>
              <a:t>складності</a:t>
            </a:r>
            <a:r>
              <a:rPr lang="ru-RU" sz="1800" dirty="0"/>
              <a:t>. Але в </a:t>
            </a:r>
            <a:r>
              <a:rPr lang="ru-RU" sz="1800" dirty="0" err="1"/>
              <a:t>програмах</a:t>
            </a:r>
            <a:r>
              <a:rPr lang="ru-RU" sz="1800" dirty="0"/>
              <a:t>, де є десятки </a:t>
            </a:r>
            <a:r>
              <a:rPr lang="ru-RU" sz="1800" dirty="0" err="1"/>
              <a:t>тисяч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навіть</a:t>
            </a:r>
            <a:r>
              <a:rPr lang="ru-RU" sz="1800" dirty="0"/>
              <a:t> </a:t>
            </a:r>
            <a:r>
              <a:rPr lang="ru-RU" sz="1800" dirty="0" err="1"/>
              <a:t>мільйони</a:t>
            </a:r>
            <a:r>
              <a:rPr lang="ru-RU" sz="1800" dirty="0"/>
              <a:t> схожих </a:t>
            </a:r>
            <a:r>
              <a:rPr lang="ru-RU" sz="1800" dirty="0" err="1"/>
              <a:t>об’єктів</a:t>
            </a:r>
            <a:r>
              <a:rPr lang="ru-RU" sz="1800" dirty="0"/>
              <a:t>,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значно</a:t>
            </a:r>
            <a:r>
              <a:rPr lang="ru-RU" sz="1800" dirty="0"/>
              <a:t> </a:t>
            </a:r>
            <a:r>
              <a:rPr lang="ru-RU" sz="1800" dirty="0" err="1"/>
              <a:t>заощадити</a:t>
            </a:r>
            <a:r>
              <a:rPr lang="ru-RU" sz="1800" dirty="0"/>
              <a:t> </a:t>
            </a:r>
            <a:r>
              <a:rPr lang="ru-RU" sz="1800" dirty="0" err="1"/>
              <a:t>пам’ять</a:t>
            </a:r>
            <a:r>
              <a:rPr lang="ru-RU" sz="1800" dirty="0"/>
              <a:t>. </a:t>
            </a:r>
            <a:r>
              <a:rPr lang="ru-RU" sz="1800" dirty="0" err="1"/>
              <a:t>Погодьтеся</a:t>
            </a:r>
            <a:r>
              <a:rPr lang="ru-RU" sz="1800" dirty="0"/>
              <a:t>, знати про </a:t>
            </a:r>
            <a:r>
              <a:rPr lang="ru-RU" sz="1800" dirty="0" err="1"/>
              <a:t>такий</a:t>
            </a:r>
            <a:r>
              <a:rPr lang="ru-RU" sz="1800" dirty="0"/>
              <a:t> </a:t>
            </a:r>
            <a:r>
              <a:rPr lang="ru-RU" sz="1800" dirty="0" err="1"/>
              <a:t>корисний</a:t>
            </a:r>
            <a:r>
              <a:rPr lang="ru-RU" sz="1800" dirty="0"/>
              <a:t> трюк не </a:t>
            </a:r>
            <a:r>
              <a:rPr lang="ru-RU" sz="1800" dirty="0" err="1"/>
              <a:t>завадить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3228858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Чому бітові </a:t>
            </a:r>
            <a:r>
              <a:rPr lang="uk-UA" b="1" dirty="0" err="1"/>
              <a:t>флаги</a:t>
            </a:r>
            <a:r>
              <a:rPr lang="uk-UA" b="1" dirty="0"/>
              <a:t> корисні?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Випадок №2</a:t>
            </a:r>
            <a:r>
              <a:rPr lang="uk-UA" sz="1800" dirty="0"/>
              <a:t>: Уявіть, що у вас є функція, яка може приймати будь-яку комбінацію з 32 різних варіантів. Одним із способів написання такої функції є використання 32 окремих логічних параметрів: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Потім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захочете</a:t>
            </a:r>
            <a:r>
              <a:rPr lang="ru-RU" sz="1800" dirty="0"/>
              <a:t> </a:t>
            </a:r>
            <a:r>
              <a:rPr lang="ru-RU" sz="1800" dirty="0" err="1"/>
              <a:t>викликати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 з 10-м і 32-м параметрами, </a:t>
            </a:r>
            <a:r>
              <a:rPr lang="ru-RU" sz="1800" dirty="0" err="1"/>
              <a:t>встановленими</a:t>
            </a:r>
            <a:r>
              <a:rPr lang="ru-RU" sz="1800" dirty="0"/>
              <a:t> як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ru-RU" sz="1800" dirty="0"/>
              <a:t> — вам </a:t>
            </a:r>
            <a:r>
              <a:rPr lang="ru-RU" sz="1800" dirty="0" err="1"/>
              <a:t>доведеться</a:t>
            </a:r>
            <a:r>
              <a:rPr lang="ru-RU" sz="1800" dirty="0"/>
              <a:t> </a:t>
            </a:r>
            <a:r>
              <a:rPr lang="ru-RU" sz="1800" dirty="0" err="1"/>
              <a:t>зробити</a:t>
            </a:r>
            <a:r>
              <a:rPr lang="ru-RU" sz="1800" dirty="0"/>
              <a:t> </a:t>
            </a:r>
            <a:r>
              <a:rPr lang="ru-RU" sz="1800" dirty="0" err="1"/>
              <a:t>щось</a:t>
            </a:r>
            <a:r>
              <a:rPr lang="ru-RU" sz="1800" dirty="0"/>
              <a:t> типу </a:t>
            </a:r>
            <a:r>
              <a:rPr lang="ru-RU" sz="1800" dirty="0" err="1"/>
              <a:t>наступного</a:t>
            </a:r>
            <a:r>
              <a:rPr lang="ru-RU" sz="1800" dirty="0"/>
              <a:t>:</a:t>
            </a: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B4AE48-92F8-49E0-9D18-B8116D31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93" y="1800159"/>
            <a:ext cx="7964011" cy="13717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082EDE-8801-4E22-8F34-CCD74A4F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993" y="4253046"/>
            <a:ext cx="800211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46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Розміри структури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0000"/>
                </a:highlight>
              </a:rPr>
              <a:t>Ви, напевно, гадаєте, що розмір структури дорівнює сумі розмірів її членів. Це не так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Унаслідок вирівнювання об'єктів різної довжини, у структурі можуть з'являтися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безіменні</a:t>
            </a:r>
            <a:r>
              <a:rPr lang="ru-RU" sz="1800" b="1" dirty="0">
                <a:highlight>
                  <a:srgbClr val="00FF00"/>
                </a:highlight>
              </a:rPr>
              <a:t> «</a:t>
            </a:r>
            <a:r>
              <a:rPr lang="ru-RU" sz="1800" b="1" dirty="0" err="1">
                <a:highlight>
                  <a:srgbClr val="00FF00"/>
                </a:highlight>
              </a:rPr>
              <a:t>дірки</a:t>
            </a:r>
            <a:r>
              <a:rPr lang="ru-RU" sz="1800" b="1" dirty="0">
                <a:highlight>
                  <a:srgbClr val="00FF00"/>
                </a:highlight>
              </a:rPr>
              <a:t>»</a:t>
            </a:r>
            <a:r>
              <a:rPr lang="ru-RU" sz="1800" dirty="0"/>
              <a:t>. Так,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змінна</a:t>
            </a:r>
            <a:r>
              <a:rPr lang="ru-RU" sz="1800" dirty="0"/>
              <a:t> типу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ru-RU" sz="1800" dirty="0"/>
              <a:t> </a:t>
            </a:r>
            <a:r>
              <a:rPr lang="ru-RU" sz="1800" dirty="0" err="1"/>
              <a:t>займає</a:t>
            </a:r>
            <a:r>
              <a:rPr lang="ru-RU" sz="1800" dirty="0"/>
              <a:t> один байт, а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 — </a:t>
            </a:r>
            <a:r>
              <a:rPr lang="ru-RU" sz="1800" dirty="0" err="1"/>
              <a:t>чотири</a:t>
            </a:r>
            <a:r>
              <a:rPr lang="ru-RU" sz="1800" dirty="0"/>
              <a:t> </a:t>
            </a:r>
            <a:r>
              <a:rPr lang="ru-RU" sz="1800" dirty="0" err="1"/>
              <a:t>байти</a:t>
            </a:r>
            <a:r>
              <a:rPr lang="ru-RU" sz="1800" dirty="0"/>
              <a:t>, то структура: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потребувати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вісім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байтів</a:t>
            </a:r>
            <a:r>
              <a:rPr lang="ru-RU" sz="1800" dirty="0"/>
              <a:t>, а не </a:t>
            </a:r>
            <a:r>
              <a:rPr lang="ru-RU" sz="1800" dirty="0" err="1"/>
              <a:t>п'ять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Правильне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повертає</a:t>
            </a:r>
            <a:r>
              <a:rPr lang="ru-RU" sz="1800" dirty="0"/>
              <a:t> </a:t>
            </a:r>
            <a:r>
              <a:rPr lang="ru-RU" sz="1800" dirty="0" err="1"/>
              <a:t>операція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ru-RU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39EEC2-4587-4C6B-B808-464A2374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03" y="2328472"/>
            <a:ext cx="5663204" cy="42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988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Чому бітові </a:t>
            </a:r>
            <a:r>
              <a:rPr lang="uk-UA" b="1" dirty="0" err="1"/>
              <a:t>флаги</a:t>
            </a:r>
            <a:r>
              <a:rPr lang="uk-UA" b="1" dirty="0"/>
              <a:t> корисні?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Тобто порахувати всі варіанти як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/>
              <a:t>, </a:t>
            </a:r>
            <a:r>
              <a:rPr lang="uk-UA" sz="1800" dirty="0"/>
              <a:t>крім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uk-UA" sz="1800" dirty="0"/>
              <a:t>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32</a:t>
            </a:r>
            <a:r>
              <a:rPr lang="uk-UA" sz="1800" dirty="0"/>
              <a:t> — вони </a:t>
            </a:r>
            <a:r>
              <a:rPr lang="en-US" sz="1800" dirty="0"/>
              <a:t>true. </a:t>
            </a:r>
            <a:r>
              <a:rPr lang="uk-UA" sz="1800" dirty="0"/>
              <a:t>Читати такий код складно, та й потрібно пам’ятати порядкові номери потрібних параметрів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uk-UA" sz="1800" dirty="0"/>
              <a:t>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32</a:t>
            </a:r>
            <a:r>
              <a:rPr lang="uk-UA" sz="1800" dirty="0"/>
              <a:t> чи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uk-UA" sz="1800" dirty="0"/>
              <a:t>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33</a:t>
            </a:r>
            <a:r>
              <a:rPr lang="uk-UA" sz="1800" dirty="0"/>
              <a:t>?). Такий код не може бути ефективним.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А ось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визначати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, </a:t>
            </a:r>
            <a:r>
              <a:rPr lang="ru-RU" sz="1800" dirty="0" err="1"/>
              <a:t>використовуючи</a:t>
            </a:r>
            <a:r>
              <a:rPr lang="ru-RU" sz="1800" dirty="0"/>
              <a:t> </a:t>
            </a:r>
            <a:r>
              <a:rPr lang="ru-RU" sz="1800" dirty="0" err="1"/>
              <a:t>бітові</a:t>
            </a:r>
            <a:r>
              <a:rPr lang="ru-RU" sz="1800" dirty="0"/>
              <a:t> флаги: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То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вибирати</a:t>
            </a:r>
            <a:r>
              <a:rPr lang="ru-RU" sz="1800" dirty="0"/>
              <a:t> і </a:t>
            </a:r>
            <a:r>
              <a:rPr lang="ru-RU" sz="1800" dirty="0" err="1"/>
              <a:t>передавати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потрібні</a:t>
            </a:r>
            <a:r>
              <a:rPr lang="ru-RU" sz="1800" dirty="0"/>
              <a:t> </a:t>
            </a:r>
            <a:r>
              <a:rPr lang="ru-RU" sz="1800" dirty="0" err="1"/>
              <a:t>параметри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45AEE0-8F86-4259-ADD8-A6347B6D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80" y="3098857"/>
            <a:ext cx="5926238" cy="10009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084A6A-ECCB-41D9-8A0B-A6E8AC47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38" y="4716862"/>
            <a:ext cx="4699322" cy="9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133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Чому бітові </a:t>
            </a:r>
            <a:r>
              <a:rPr lang="uk-UA" b="1" dirty="0" err="1"/>
              <a:t>флаги</a:t>
            </a:r>
            <a:r>
              <a:rPr lang="uk-UA" b="1" dirty="0"/>
              <a:t> корисні?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Крім того, що це </a:t>
            </a:r>
            <a:r>
              <a:rPr lang="uk-UA" sz="1800" dirty="0" err="1"/>
              <a:t>читабельніше</a:t>
            </a:r>
            <a:r>
              <a:rPr lang="uk-UA" sz="1800" dirty="0"/>
              <a:t>, це також ефективніше і продуктивніше, оскільки включає тільки 2 операції (одне побітове АБО і одна передача параметрів).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чому в </a:t>
            </a:r>
            <a:r>
              <a:rPr lang="en-US" sz="1800" dirty="0"/>
              <a:t>OpenGL </a:t>
            </a:r>
            <a:r>
              <a:rPr lang="uk-UA" sz="1800" dirty="0"/>
              <a:t>використовуються бітові </a:t>
            </a:r>
            <a:r>
              <a:rPr lang="uk-UA" sz="1800" dirty="0" err="1"/>
              <a:t>флаги</a:t>
            </a:r>
            <a:r>
              <a:rPr lang="uk-UA" sz="1800" dirty="0"/>
              <a:t> замість довгої послідовності логічних значень.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Також, якщо у вас є невикористовувані бітові </a:t>
            </a:r>
            <a:r>
              <a:rPr lang="uk-UA" sz="1800" dirty="0" err="1"/>
              <a:t>флаги</a:t>
            </a:r>
            <a:r>
              <a:rPr lang="uk-UA" sz="1800" dirty="0"/>
              <a:t> і вам потрібно додати параметри пізніше, ви можете просто визначити бітовий флаг. Немає необхідності в зміні прототипу функції, а це плюс до забезпечення зворотної сумісності.</a:t>
            </a:r>
          </a:p>
        </p:txBody>
      </p:sp>
    </p:spTree>
    <p:extLst>
      <p:ext uri="{BB962C8B-B14F-4D97-AF65-F5344CB8AC3E}">
        <p14:creationId xmlns:p14="http://schemas.microsoft.com/office/powerpoint/2010/main" val="271447689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649771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2136085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730624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8746916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7600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Навіщо потрібні структури?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Наприклад</a:t>
            </a:r>
            <a:r>
              <a:rPr lang="ru-RU" sz="1800" dirty="0"/>
              <a:t>, для </a:t>
            </a:r>
            <a:r>
              <a:rPr lang="ru-RU" sz="1800" dirty="0" err="1"/>
              <a:t>представлення</a:t>
            </a:r>
            <a:r>
              <a:rPr lang="ru-RU" sz="1800" dirty="0"/>
              <a:t> самого себе, </a:t>
            </a:r>
            <a:r>
              <a:rPr lang="ru-RU" sz="1800" dirty="0" err="1"/>
              <a:t>ви</a:t>
            </a:r>
            <a:r>
              <a:rPr lang="ru-RU" sz="1800" dirty="0"/>
              <a:t>, </a:t>
            </a:r>
            <a:r>
              <a:rPr lang="ru-RU" sz="1800" dirty="0" err="1"/>
              <a:t>швидше</a:t>
            </a:r>
            <a:r>
              <a:rPr lang="ru-RU" sz="1800" dirty="0"/>
              <a:t> за все, </a:t>
            </a:r>
            <a:r>
              <a:rPr lang="ru-RU" sz="1800" dirty="0" err="1"/>
              <a:t>захочете</a:t>
            </a:r>
            <a:r>
              <a:rPr lang="ru-RU" sz="1800" dirty="0"/>
              <a:t> </a:t>
            </a:r>
            <a:r>
              <a:rPr lang="ru-RU" sz="1800" dirty="0" err="1"/>
              <a:t>вказати</a:t>
            </a:r>
            <a:r>
              <a:rPr lang="ru-RU" sz="1800" dirty="0"/>
              <a:t> </a:t>
            </a:r>
            <a:r>
              <a:rPr lang="ru-RU" sz="1800" dirty="0" err="1"/>
              <a:t>своє</a:t>
            </a:r>
            <a:r>
              <a:rPr lang="ru-RU" sz="1800" dirty="0"/>
              <a:t> </a:t>
            </a:r>
            <a:r>
              <a:rPr lang="ru-RU" sz="1800" u="sng" dirty="0" err="1"/>
              <a:t>ім’я</a:t>
            </a:r>
            <a:r>
              <a:rPr lang="ru-RU" sz="1800" dirty="0"/>
              <a:t>, </a:t>
            </a:r>
            <a:r>
              <a:rPr lang="ru-RU" sz="1800" u="sng" dirty="0"/>
              <a:t>день </a:t>
            </a:r>
            <a:r>
              <a:rPr lang="ru-RU" sz="1800" u="sng" dirty="0" err="1"/>
              <a:t>народження</a:t>
            </a:r>
            <a:r>
              <a:rPr lang="ru-RU" sz="1800" dirty="0"/>
              <a:t>, </a:t>
            </a:r>
            <a:r>
              <a:rPr lang="ru-RU" sz="1800" u="sng" dirty="0" err="1"/>
              <a:t>зріст</a:t>
            </a:r>
            <a:r>
              <a:rPr lang="ru-RU" sz="1800" dirty="0"/>
              <a:t>, </a:t>
            </a:r>
            <a:r>
              <a:rPr lang="ru-RU" sz="1800" u="sng" dirty="0"/>
              <a:t>вагу</a:t>
            </a:r>
            <a:r>
              <a:rPr lang="ru-RU" sz="1800" dirty="0"/>
              <a:t> </a:t>
            </a:r>
            <a:r>
              <a:rPr lang="ru-RU" sz="1800" dirty="0" err="1"/>
              <a:t>тощо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0000"/>
                </a:highlight>
              </a:rPr>
              <a:t>Тепер</a:t>
            </a:r>
            <a:r>
              <a:rPr lang="ru-RU" sz="1800" b="1" dirty="0">
                <a:highlight>
                  <a:srgbClr val="FF0000"/>
                </a:highlight>
              </a:rPr>
              <a:t> у вас є 6 </a:t>
            </a:r>
            <a:r>
              <a:rPr lang="ru-RU" sz="1800" b="1" dirty="0" err="1">
                <a:highlight>
                  <a:srgbClr val="FF0000"/>
                </a:highlight>
              </a:rPr>
              <a:t>окремих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незалежних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змінних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захочете</a:t>
            </a:r>
            <a:r>
              <a:rPr lang="ru-RU" sz="1800" dirty="0"/>
              <a:t> </a:t>
            </a:r>
            <a:r>
              <a:rPr lang="ru-RU" sz="1800" dirty="0" err="1"/>
              <a:t>передати</a:t>
            </a:r>
            <a:r>
              <a:rPr lang="ru-RU" sz="1800" dirty="0"/>
              <a:t> </a:t>
            </a:r>
            <a:r>
              <a:rPr lang="ru-RU" sz="1800" dirty="0" err="1"/>
              <a:t>інформацію</a:t>
            </a:r>
            <a:r>
              <a:rPr lang="ru-RU" sz="1800" dirty="0"/>
              <a:t> про себе в </a:t>
            </a:r>
            <a:r>
              <a:rPr lang="ru-RU" sz="1800" dirty="0" err="1"/>
              <a:t>функцію</a:t>
            </a:r>
            <a:r>
              <a:rPr lang="ru-RU" sz="1800" dirty="0"/>
              <a:t>, то вам </a:t>
            </a:r>
            <a:r>
              <a:rPr lang="ru-RU" sz="1800" dirty="0" err="1"/>
              <a:t>доведеться</a:t>
            </a:r>
            <a:r>
              <a:rPr lang="ru-RU" sz="1800" dirty="0"/>
              <a:t> </a:t>
            </a:r>
            <a:r>
              <a:rPr lang="ru-RU" sz="1800" dirty="0" err="1"/>
              <a:t>передавати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кожну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змінну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окремо</a:t>
            </a:r>
            <a:r>
              <a:rPr lang="ru-RU" sz="1800" dirty="0"/>
              <a:t>. </a:t>
            </a:r>
            <a:r>
              <a:rPr lang="ru-RU" sz="1800" dirty="0" err="1"/>
              <a:t>Крім</a:t>
            </a:r>
            <a:r>
              <a:rPr lang="ru-RU" sz="1800" dirty="0"/>
              <a:t> того,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захочете</a:t>
            </a:r>
            <a:r>
              <a:rPr lang="ru-RU" sz="1800" dirty="0"/>
              <a:t> </a:t>
            </a:r>
            <a:r>
              <a:rPr lang="ru-RU" sz="1800" dirty="0" err="1"/>
              <a:t>зберігати</a:t>
            </a:r>
            <a:r>
              <a:rPr lang="ru-RU" sz="1800" dirty="0"/>
              <a:t> </a:t>
            </a:r>
            <a:r>
              <a:rPr lang="ru-RU" sz="1800" dirty="0" err="1"/>
              <a:t>інформацію</a:t>
            </a:r>
            <a:r>
              <a:rPr lang="ru-RU" sz="1800" dirty="0"/>
              <a:t> про </a:t>
            </a:r>
            <a:r>
              <a:rPr lang="ru-RU" sz="1800" dirty="0" err="1"/>
              <a:t>когось</a:t>
            </a:r>
            <a:r>
              <a:rPr lang="ru-RU" sz="1800" dirty="0"/>
              <a:t> </a:t>
            </a:r>
            <a:r>
              <a:rPr lang="ru-RU" sz="1800" dirty="0" err="1"/>
              <a:t>ще</a:t>
            </a:r>
            <a:r>
              <a:rPr lang="ru-RU" sz="1800" dirty="0"/>
              <a:t>, то вам </a:t>
            </a:r>
            <a:r>
              <a:rPr lang="ru-RU" sz="1800" dirty="0" err="1"/>
              <a:t>доведеться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додатково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оголосити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ще</a:t>
            </a:r>
            <a:r>
              <a:rPr lang="ru-RU" sz="1800" b="1" dirty="0">
                <a:highlight>
                  <a:srgbClr val="FF0000"/>
                </a:highlight>
              </a:rPr>
              <a:t> 6 </a:t>
            </a:r>
            <a:r>
              <a:rPr lang="ru-RU" sz="1800" b="1" dirty="0" err="1">
                <a:highlight>
                  <a:srgbClr val="FF0000"/>
                </a:highlight>
              </a:rPr>
              <a:t>змінних</a:t>
            </a:r>
            <a:r>
              <a:rPr lang="ru-RU" sz="1800" b="1" dirty="0">
                <a:highlight>
                  <a:srgbClr val="FF0000"/>
                </a:highlight>
              </a:rPr>
              <a:t> на </a:t>
            </a:r>
            <a:r>
              <a:rPr lang="ru-RU" sz="1800" b="1" dirty="0" err="1">
                <a:highlight>
                  <a:srgbClr val="FF0000"/>
                </a:highlight>
              </a:rPr>
              <a:t>кожну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людину</a:t>
            </a:r>
            <a:r>
              <a:rPr lang="ru-RU" sz="1800" dirty="0"/>
              <a:t>! </a:t>
            </a:r>
            <a:r>
              <a:rPr lang="ru-RU" sz="1800" dirty="0" err="1"/>
              <a:t>Неозброєним</a:t>
            </a:r>
            <a:r>
              <a:rPr lang="ru-RU" sz="1800" dirty="0"/>
              <a:t> оком видно,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така</a:t>
            </a:r>
            <a:r>
              <a:rPr lang="ru-RU" sz="1800" dirty="0"/>
              <a:t> </a:t>
            </a:r>
            <a:r>
              <a:rPr lang="ru-RU" sz="1800" dirty="0" err="1"/>
              <a:t>реалізація</a:t>
            </a:r>
            <a:r>
              <a:rPr lang="ru-RU" sz="1800" dirty="0"/>
              <a:t> не </a:t>
            </a:r>
            <a:r>
              <a:rPr lang="ru-RU" sz="1800" dirty="0" err="1"/>
              <a:t>дуже</a:t>
            </a:r>
            <a:r>
              <a:rPr lang="ru-RU" sz="1800" dirty="0"/>
              <a:t> </a:t>
            </a:r>
            <a:r>
              <a:rPr lang="ru-RU" sz="1800" dirty="0" err="1"/>
              <a:t>ефективна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2BDD2D-F0C2-40DE-8699-F4B275AC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68" y="1876950"/>
            <a:ext cx="4149464" cy="23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33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Навіщо потрібні структури?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щастя, мова </a:t>
            </a:r>
            <a:r>
              <a:rPr lang="en-US" sz="1800" dirty="0"/>
              <a:t>C++ </a:t>
            </a:r>
            <a:r>
              <a:rPr lang="uk-UA" sz="1800" dirty="0"/>
              <a:t>дозволяє програмістам створювати свої власні </a:t>
            </a:r>
            <a:r>
              <a:rPr lang="uk-UA" sz="1800" b="1" dirty="0">
                <a:highlight>
                  <a:srgbClr val="00FF00"/>
                </a:highlight>
              </a:rPr>
              <a:t>користувацькі типи даних </a:t>
            </a:r>
            <a:r>
              <a:rPr lang="uk-UA" sz="1800" dirty="0"/>
              <a:t>— типи, які </a:t>
            </a:r>
            <a:r>
              <a:rPr lang="uk-UA" sz="1800" b="1" dirty="0">
                <a:highlight>
                  <a:srgbClr val="00FF00"/>
                </a:highlight>
              </a:rPr>
              <a:t>групують декілька окремих змінних разом</a:t>
            </a:r>
            <a:r>
              <a:rPr lang="uk-UA" sz="1800" dirty="0"/>
              <a:t>. Одним з найпростіших користувацьких типів даних є </a:t>
            </a:r>
            <a:r>
              <a:rPr lang="uk-UA" sz="1800" b="1" dirty="0">
                <a:highlight>
                  <a:srgbClr val="00FF00"/>
                </a:highlight>
              </a:rPr>
              <a:t>структура</a:t>
            </a:r>
            <a:r>
              <a:rPr lang="uk-UA" sz="1800" dirty="0"/>
              <a:t>. </a:t>
            </a:r>
            <a:r>
              <a:rPr lang="uk-UA" sz="1800" b="1" dirty="0">
                <a:highlight>
                  <a:srgbClr val="00FFFF"/>
                </a:highlight>
              </a:rPr>
              <a:t>Структура дозволяє згрупувати змінні різних типів даних в єдине ціле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Ми визначили структуру з ім’ям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/>
              <a:t>. </a:t>
            </a:r>
            <a:r>
              <a:rPr lang="uk-UA" sz="1800" dirty="0"/>
              <a:t>Вона містить </a:t>
            </a:r>
            <a:r>
              <a:rPr lang="uk-UA" sz="1800" b="1" dirty="0"/>
              <a:t>3 змінні</a:t>
            </a:r>
            <a:r>
              <a:rPr lang="uk-UA" sz="1800" dirty="0"/>
              <a:t>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/>
              <a:t>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sz="1800" dirty="0"/>
              <a:t>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salary</a:t>
            </a:r>
            <a:r>
              <a:rPr lang="en-US" sz="1800" dirty="0"/>
              <a:t>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Ці змінні, які є частиною структури, називаються </a:t>
            </a:r>
            <a:r>
              <a:rPr lang="uk-UA" sz="1800" b="1" dirty="0">
                <a:highlight>
                  <a:srgbClr val="00FF00"/>
                </a:highlight>
              </a:rPr>
              <a:t>членами структури </a:t>
            </a:r>
            <a:r>
              <a:rPr lang="uk-UA" sz="1800" dirty="0"/>
              <a:t>(або “</a:t>
            </a:r>
            <a:r>
              <a:rPr lang="uk-UA" sz="1800" b="1" dirty="0">
                <a:highlight>
                  <a:srgbClr val="00FF00"/>
                </a:highlight>
              </a:rPr>
              <a:t>полями структури</a:t>
            </a:r>
            <a:r>
              <a:rPr lang="uk-UA" sz="1800" dirty="0"/>
              <a:t>”).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/>
              <a:t> — </a:t>
            </a:r>
            <a:r>
              <a:rPr lang="uk-UA" sz="1800" dirty="0"/>
              <a:t>це просте </a:t>
            </a:r>
            <a:r>
              <a:rPr lang="uk-UA" sz="1800" b="1" dirty="0">
                <a:highlight>
                  <a:srgbClr val="00FFFF"/>
                </a:highlight>
              </a:rPr>
              <a:t>оголошення структури</a:t>
            </a:r>
            <a:r>
              <a:rPr lang="uk-UA" sz="1800" dirty="0"/>
              <a:t>. Хоч ми і вказали компілятору, що вона має змінні-члени, </a:t>
            </a:r>
            <a:r>
              <a:rPr lang="uk-UA" sz="1800" b="1" dirty="0">
                <a:highlight>
                  <a:srgbClr val="FFFF00"/>
                </a:highlight>
              </a:rPr>
              <a:t>пам’ять під неї зараз не виділяється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Імена структур</a:t>
            </a:r>
            <a:r>
              <a:rPr lang="uk-UA" sz="1800" dirty="0"/>
              <a:t> прийнято писати </a:t>
            </a:r>
            <a:r>
              <a:rPr lang="uk-UA" sz="1800" b="1" dirty="0">
                <a:highlight>
                  <a:srgbClr val="00FF00"/>
                </a:highlight>
              </a:rPr>
              <a:t>з великої літери</a:t>
            </a:r>
            <a:r>
              <a:rPr lang="uk-UA" sz="1800" dirty="0"/>
              <a:t>, щоб відрізняти їх від імен змінних.</a:t>
            </a:r>
            <a:r>
              <a:rPr lang="en-US" sz="1800" dirty="0"/>
              <a:t> </a:t>
            </a:r>
            <a:r>
              <a:rPr lang="uk-UA" sz="1800" dirty="0"/>
              <a:t>Не забувайте про крапку с комою в кінці структури.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4DDE37-1C30-4B8C-BCD7-6118A541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528" y="2360718"/>
            <a:ext cx="3818471" cy="21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8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Навіщо потрібні структури?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структуру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ru-RU" sz="1800" dirty="0"/>
              <a:t>, нам </a:t>
            </a:r>
            <a:r>
              <a:rPr lang="ru-RU" sz="1800" dirty="0" err="1"/>
              <a:t>потрібно</a:t>
            </a:r>
            <a:r>
              <a:rPr lang="ru-RU" sz="1800" dirty="0"/>
              <a:t> просто </a:t>
            </a:r>
            <a:r>
              <a:rPr lang="ru-RU" sz="1800" b="1" dirty="0" err="1">
                <a:highlight>
                  <a:srgbClr val="00FF00"/>
                </a:highlight>
              </a:rPr>
              <a:t>оголосити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змінну</a:t>
            </a:r>
            <a:r>
              <a:rPr lang="ru-RU" sz="1800" b="1" dirty="0">
                <a:highlight>
                  <a:srgbClr val="00FF00"/>
                </a:highlight>
              </a:rPr>
              <a:t> типу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ми визначили змінну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/>
              <a:t> </a:t>
            </a:r>
            <a:r>
              <a:rPr lang="uk-UA" sz="1800" dirty="0"/>
              <a:t>з ім’ям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john</a:t>
            </a:r>
            <a:r>
              <a:rPr lang="en-US" sz="1800" dirty="0"/>
              <a:t>. </a:t>
            </a:r>
            <a:r>
              <a:rPr lang="uk-UA" sz="1800" dirty="0"/>
              <a:t>Як і у випадку зі звичайними змінними, </a:t>
            </a:r>
            <a:r>
              <a:rPr lang="uk-UA" sz="1800" b="1" dirty="0">
                <a:highlight>
                  <a:srgbClr val="00FF00"/>
                </a:highlight>
              </a:rPr>
              <a:t>визначення змінної структури призведе до виділення для неї пам’яті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Оголосити можна і декілька змінних однієї структури: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C921BA-0678-4476-9BDC-BDC93C1C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52" y="1489267"/>
            <a:ext cx="9375494" cy="7142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B8FFCF-1B80-414E-B204-FA7B0A99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73" y="3857845"/>
            <a:ext cx="7292051" cy="10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7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Доступ до членів структур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Коли ми </a:t>
            </a:r>
            <a:r>
              <a:rPr lang="ru-RU" sz="1800" dirty="0" err="1"/>
              <a:t>оголошуємо</a:t>
            </a:r>
            <a:r>
              <a:rPr lang="ru-RU" sz="1800" dirty="0"/>
              <a:t> </a:t>
            </a:r>
            <a:r>
              <a:rPr lang="ru-RU" sz="1800" dirty="0" err="1"/>
              <a:t>змінну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john</a:t>
            </a:r>
            <a:r>
              <a:rPr lang="ru-RU" sz="1800" dirty="0"/>
              <a:t>, то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john</a:t>
            </a:r>
            <a:r>
              <a:rPr lang="ru-RU" sz="1800" dirty="0"/>
              <a:t> </a:t>
            </a:r>
            <a:r>
              <a:rPr lang="ru-RU" sz="1800" dirty="0" err="1"/>
              <a:t>посилається</a:t>
            </a:r>
            <a:r>
              <a:rPr lang="ru-RU" sz="1800" dirty="0"/>
              <a:t> на всю структуру. Для того,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отримати</a:t>
            </a:r>
            <a:r>
              <a:rPr lang="ru-RU" sz="1800" dirty="0"/>
              <a:t> доступ до </a:t>
            </a:r>
            <a:r>
              <a:rPr lang="ru-RU" sz="1800" dirty="0" err="1"/>
              <a:t>окремих</a:t>
            </a:r>
            <a:r>
              <a:rPr lang="ru-RU" sz="1800" dirty="0"/>
              <a:t> </a:t>
            </a:r>
            <a:r>
              <a:rPr lang="ru-RU" sz="1800" dirty="0" err="1"/>
              <a:t>її</a:t>
            </a:r>
            <a:r>
              <a:rPr lang="ru-RU" sz="1800" dirty="0"/>
              <a:t> </a:t>
            </a:r>
            <a:r>
              <a:rPr lang="ru-RU" sz="1800" dirty="0" err="1"/>
              <a:t>членів</a:t>
            </a:r>
            <a:r>
              <a:rPr lang="ru-RU" sz="1800" dirty="0"/>
              <a:t>,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оператор </a:t>
            </a:r>
            <a:r>
              <a:rPr lang="ru-RU" sz="1800" b="1" dirty="0" err="1">
                <a:highlight>
                  <a:srgbClr val="00FF00"/>
                </a:highlight>
              </a:rPr>
              <a:t>вибору</a:t>
            </a:r>
            <a:r>
              <a:rPr lang="ru-RU" sz="1800" b="1" dirty="0">
                <a:highlight>
                  <a:srgbClr val="00FF00"/>
                </a:highlight>
              </a:rPr>
              <a:t> члена</a:t>
            </a:r>
            <a:r>
              <a:rPr lang="ru-RU" sz="1800" dirty="0"/>
              <a:t> (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ru-RU" sz="1800" dirty="0"/>
              <a:t>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і у випадку зі звичайними змінними, змінні-члени структури </a:t>
            </a:r>
            <a:r>
              <a:rPr lang="uk-UA" sz="1800" b="1" dirty="0">
                <a:highlight>
                  <a:srgbClr val="00FFFF"/>
                </a:highlight>
              </a:rPr>
              <a:t>не </a:t>
            </a:r>
            <a:r>
              <a:rPr lang="uk-UA" sz="1800" b="1" dirty="0" err="1">
                <a:highlight>
                  <a:srgbClr val="00FFFF"/>
                </a:highlight>
              </a:rPr>
              <a:t>ініціалізуються</a:t>
            </a:r>
            <a:r>
              <a:rPr lang="uk-UA" sz="1800" b="1" dirty="0">
                <a:highlight>
                  <a:srgbClr val="00FFFF"/>
                </a:highlight>
              </a:rPr>
              <a:t> автоматично і зазвичай містять сміття</a:t>
            </a:r>
            <a:r>
              <a:rPr lang="uk-UA" sz="1800" dirty="0"/>
              <a:t>. </a:t>
            </a:r>
            <a:r>
              <a:rPr lang="uk-UA" sz="1800" dirty="0" err="1"/>
              <a:t>Ініціалізувати</a:t>
            </a:r>
            <a:r>
              <a:rPr lang="uk-UA" sz="1800" dirty="0"/>
              <a:t> їх потрібно вручну.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вищенаведеному прикладі легко визначити, яка змінна відноситься до структури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john</a:t>
            </a:r>
            <a:r>
              <a:rPr lang="en-US" sz="1800" dirty="0"/>
              <a:t>, </a:t>
            </a:r>
            <a:r>
              <a:rPr lang="uk-UA" sz="1800" dirty="0"/>
              <a:t>а яка — до структури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james</a:t>
            </a:r>
            <a:r>
              <a:rPr lang="en-US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Це забезпечує набагато більш високий рівень організації, ніж у випадку зі звичайними окремими змінними</a:t>
            </a:r>
            <a:r>
              <a:rPr lang="uk-UA" sz="1800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8A1FFA-A19A-4D4E-A934-E23E40F1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26" y="1938355"/>
            <a:ext cx="6928548" cy="25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Визначення структур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На самому початку </a:t>
            </a:r>
            <a:r>
              <a:rPr lang="ru-RU" sz="1800" dirty="0" err="1"/>
              <a:t>вивчення</a:t>
            </a:r>
            <a:r>
              <a:rPr lang="ru-RU" sz="1800" dirty="0"/>
              <a:t> </a:t>
            </a:r>
            <a:r>
              <a:rPr lang="ru-RU" sz="1800" dirty="0" err="1"/>
              <a:t>мови</a:t>
            </a:r>
            <a:r>
              <a:rPr lang="ru-RU" sz="1800" dirty="0"/>
              <a:t> С++ ми з вами </a:t>
            </a:r>
            <a:r>
              <a:rPr lang="ru-RU" sz="1800" dirty="0" err="1"/>
              <a:t>познайомилися</a:t>
            </a:r>
            <a:r>
              <a:rPr lang="ru-RU" sz="1800" dirty="0"/>
              <a:t> з </a:t>
            </a:r>
            <a:r>
              <a:rPr lang="ru-RU" sz="1800" dirty="0" err="1"/>
              <a:t>поняттям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типу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dirty="0"/>
              <a:t>. </a:t>
            </a:r>
            <a:r>
              <a:rPr lang="ru-RU" sz="1800" dirty="0" err="1"/>
              <a:t>Сьогодні</a:t>
            </a:r>
            <a:r>
              <a:rPr lang="ru-RU" sz="1800" dirty="0"/>
              <a:t> ми </a:t>
            </a:r>
            <a:r>
              <a:rPr lang="ru-RU" sz="1800" dirty="0" err="1"/>
              <a:t>спробуємо</a:t>
            </a:r>
            <a:r>
              <a:rPr lang="ru-RU" sz="1800" dirty="0"/>
              <a:t> </a:t>
            </a:r>
            <a:r>
              <a:rPr lang="ru-RU" sz="1800" dirty="0" err="1"/>
              <a:t>розширити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поняття</a:t>
            </a:r>
            <a:r>
              <a:rPr lang="ru-RU" sz="1800" dirty="0"/>
              <a:t>. Справа в тому,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крім</a:t>
            </a:r>
            <a:r>
              <a:rPr lang="ru-RU" sz="1800" dirty="0"/>
              <a:t> </a:t>
            </a:r>
            <a:r>
              <a:rPr lang="ru-RU" sz="1800" dirty="0" err="1"/>
              <a:t>стандартних</a:t>
            </a:r>
            <a:r>
              <a:rPr lang="ru-RU" sz="1800" dirty="0"/>
              <a:t> </a:t>
            </a:r>
            <a:r>
              <a:rPr lang="ru-RU" sz="1800" dirty="0" err="1"/>
              <a:t>типів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програміст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створювати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свої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власні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u="sng" dirty="0" err="1">
                <a:highlight>
                  <a:srgbClr val="00FFFF"/>
                </a:highlight>
              </a:rPr>
              <a:t>складені</a:t>
            </a:r>
            <a:r>
              <a:rPr lang="ru-RU" sz="1800" b="1" u="sng" dirty="0">
                <a:highlight>
                  <a:srgbClr val="00FFFF"/>
                </a:highlight>
              </a:rPr>
              <a:t> типи </a:t>
            </a:r>
            <a:r>
              <a:rPr lang="ru-RU" sz="1800" b="1" u="sng" dirty="0" err="1">
                <a:highlight>
                  <a:srgbClr val="00FFFF"/>
                </a:highlight>
              </a:rPr>
              <a:t>даних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під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назвою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u="sng" dirty="0" err="1">
                <a:highlight>
                  <a:srgbClr val="00FFFF"/>
                </a:highlight>
              </a:rPr>
              <a:t>структури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Структура</a:t>
            </a:r>
            <a:r>
              <a:rPr lang="uk-UA" sz="1800" dirty="0"/>
              <a:t> — це </a:t>
            </a:r>
            <a:r>
              <a:rPr lang="uk-UA" sz="1800" u="sng" dirty="0">
                <a:highlight>
                  <a:srgbClr val="FFFF00"/>
                </a:highlight>
              </a:rPr>
              <a:t>множина</a:t>
            </a:r>
            <a:r>
              <a:rPr lang="uk-UA" sz="1800" dirty="0"/>
              <a:t>, що складається з однієї і більше змінних, які можуть мати різні типи, </a:t>
            </a:r>
            <a:r>
              <a:rPr lang="uk-UA" sz="1800" b="1" dirty="0">
                <a:highlight>
                  <a:srgbClr val="00FF00"/>
                </a:highlight>
              </a:rPr>
              <a:t>об'єднаних під одним ім'ям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Тип даних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/>
              <a:t> — </a:t>
            </a:r>
            <a:r>
              <a:rPr lang="uk-UA" sz="1800" dirty="0"/>
              <a:t>один з основних будівельних блоків </a:t>
            </a:r>
            <a:r>
              <a:rPr lang="uk-UA" sz="1800" u="sng" dirty="0">
                <a:highlight>
                  <a:srgbClr val="FFFF00"/>
                </a:highlight>
              </a:rPr>
              <a:t>даних</a:t>
            </a:r>
            <a:r>
              <a:rPr lang="uk-UA" sz="1800" dirty="0"/>
              <a:t> у мові. Він надає зручний спосіб об'єднання різних елементів, пов'язаних між собою логічним зв'язком. Наприклад, за допомогою структури можна об'єднати </a:t>
            </a:r>
            <a:r>
              <a:rPr lang="uk-UA" sz="1800" u="sng" dirty="0">
                <a:highlight>
                  <a:srgbClr val="00FF00"/>
                </a:highlight>
              </a:rPr>
              <a:t>дані</a:t>
            </a:r>
            <a:r>
              <a:rPr lang="uk-UA" sz="1800" dirty="0"/>
              <a:t>, що стосуються </a:t>
            </a:r>
            <a:r>
              <a:rPr lang="en-US" sz="1800" u="sng" dirty="0">
                <a:highlight>
                  <a:srgbClr val="00FF00"/>
                </a:highlight>
              </a:rPr>
              <a:t>C</a:t>
            </a:r>
            <a:r>
              <a:rPr lang="uk-UA" sz="1800" u="sng" dirty="0" err="1">
                <a:highlight>
                  <a:srgbClr val="00FF00"/>
                </a:highlight>
              </a:rPr>
              <a:t>тудента</a:t>
            </a:r>
            <a:r>
              <a:rPr lang="uk-UA" sz="1800" dirty="0"/>
              <a:t>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ПІБ</a:t>
            </a:r>
            <a:r>
              <a:rPr lang="uk-UA" sz="1800" dirty="0"/>
              <a:t>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назва групи</a:t>
            </a:r>
            <a:r>
              <a:rPr lang="uk-UA" sz="1800" dirty="0"/>
              <a:t>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назва факультету</a:t>
            </a:r>
            <a:r>
              <a:rPr lang="uk-UA" sz="1800" dirty="0"/>
              <a:t> тощо) або можна створити </a:t>
            </a:r>
            <a:r>
              <a:rPr lang="uk-UA" sz="1800" u="sng" dirty="0">
                <a:highlight>
                  <a:srgbClr val="00FF00"/>
                </a:highlight>
              </a:rPr>
              <a:t>структуру</a:t>
            </a:r>
            <a:r>
              <a:rPr lang="uk-UA" sz="1800" dirty="0"/>
              <a:t>, яка описує </a:t>
            </a:r>
            <a:r>
              <a:rPr lang="uk-UA" sz="1800" u="sng" dirty="0">
                <a:highlight>
                  <a:srgbClr val="00FF00"/>
                </a:highlight>
              </a:rPr>
              <a:t>Місто</a:t>
            </a:r>
            <a:r>
              <a:rPr lang="uk-UA" sz="1800" dirty="0"/>
              <a:t>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назва міста</a:t>
            </a:r>
            <a:r>
              <a:rPr lang="uk-UA" sz="1800" dirty="0"/>
              <a:t>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назва країни</a:t>
            </a:r>
            <a:r>
              <a:rPr lang="uk-UA" sz="1800" dirty="0"/>
              <a:t>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кількість жителів</a:t>
            </a:r>
            <a:r>
              <a:rPr lang="uk-UA" sz="1800" dirty="0"/>
              <a:t> тощо). </a:t>
            </a:r>
            <a:r>
              <a:rPr lang="uk-UA" sz="1800" b="1" dirty="0">
                <a:highlight>
                  <a:srgbClr val="FFFF00"/>
                </a:highlight>
              </a:rPr>
              <a:t>Структура — відмінний механізм для створення нових типів даних у ваших програмах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77289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Доступ до членів структур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Змінні</a:t>
            </a:r>
            <a:r>
              <a:rPr lang="ru-RU" sz="1800" b="1" dirty="0">
                <a:highlight>
                  <a:srgbClr val="00FF00"/>
                </a:highlight>
              </a:rPr>
              <a:t>-члени </a:t>
            </a:r>
            <a:r>
              <a:rPr lang="ru-RU" sz="1800" b="1" dirty="0" err="1">
                <a:highlight>
                  <a:srgbClr val="00FF00"/>
                </a:highlight>
              </a:rPr>
              <a:t>структури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працюють</a:t>
            </a:r>
            <a:r>
              <a:rPr lang="ru-RU" sz="1800" b="1" dirty="0">
                <a:highlight>
                  <a:srgbClr val="00FF00"/>
                </a:highlight>
              </a:rPr>
              <a:t> так само, як і </a:t>
            </a:r>
            <a:r>
              <a:rPr lang="ru-RU" sz="1800" b="1" dirty="0" err="1">
                <a:highlight>
                  <a:srgbClr val="00FF00"/>
                </a:highlight>
              </a:rPr>
              <a:t>прості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змінні</a:t>
            </a:r>
            <a:r>
              <a:rPr lang="ru-RU" sz="1800" b="1" dirty="0">
                <a:highlight>
                  <a:srgbClr val="00FF00"/>
                </a:highlight>
              </a:rPr>
              <a:t>, тому з ними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виконувати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звичайні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арифметичні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операції</a:t>
            </a:r>
            <a:r>
              <a:rPr lang="ru-RU" sz="1800" b="1" dirty="0">
                <a:highlight>
                  <a:srgbClr val="00FF00"/>
                </a:highlight>
              </a:rPr>
              <a:t> і </a:t>
            </a:r>
            <a:r>
              <a:rPr lang="ru-RU" sz="1800" b="1" dirty="0" err="1">
                <a:highlight>
                  <a:srgbClr val="00FF00"/>
                </a:highlight>
              </a:rPr>
              <a:t>операції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порівняння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1DE154-A956-4049-9105-DADF6067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5" y="1859992"/>
            <a:ext cx="9387068" cy="47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Ініціалізація структур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Ініціалізація структур шляхом </a:t>
            </a:r>
            <a:r>
              <a:rPr lang="uk-UA" sz="1800" b="1" dirty="0">
                <a:highlight>
                  <a:srgbClr val="FFFF00"/>
                </a:highlight>
              </a:rPr>
              <a:t>присвоювання значень кожному члену в індивідуальному порядку — заняття досить нудне</a:t>
            </a:r>
            <a:r>
              <a:rPr lang="uk-UA" sz="1800" dirty="0"/>
              <a:t> (особливо, якщо цих членів багато), тому в мові </a:t>
            </a:r>
            <a:r>
              <a:rPr lang="en-US" sz="1800" dirty="0"/>
              <a:t>C++ </a:t>
            </a:r>
            <a:r>
              <a:rPr lang="uk-UA" sz="1800" dirty="0"/>
              <a:t>є більш швидкий спосіб </a:t>
            </a:r>
            <a:r>
              <a:rPr lang="uk-UA" sz="1800" b="1" dirty="0">
                <a:highlight>
                  <a:srgbClr val="00FF00"/>
                </a:highlight>
              </a:rPr>
              <a:t>ініціалізації структур </a:t>
            </a:r>
            <a:r>
              <a:rPr lang="uk-UA" sz="1800" dirty="0"/>
              <a:t>— за допомогою </a:t>
            </a:r>
            <a:r>
              <a:rPr lang="uk-UA" sz="1800" b="1" dirty="0">
                <a:highlight>
                  <a:srgbClr val="00FF00"/>
                </a:highlight>
              </a:rPr>
              <a:t>списку </a:t>
            </a:r>
            <a:r>
              <a:rPr lang="uk-UA" sz="1800" b="1" dirty="0" err="1">
                <a:highlight>
                  <a:srgbClr val="00FF00"/>
                </a:highlight>
              </a:rPr>
              <a:t>ініціалізаторів</a:t>
            </a:r>
            <a:r>
              <a:rPr lang="uk-UA" sz="1800" dirty="0"/>
              <a:t>. Він дозволяє </a:t>
            </a:r>
            <a:r>
              <a:rPr lang="uk-UA" sz="1800" dirty="0" err="1"/>
              <a:t>ініціалізувати</a:t>
            </a:r>
            <a:r>
              <a:rPr lang="uk-UA" sz="1800" dirty="0"/>
              <a:t> деякі або всі члени структури під час оголошення змінної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02CDA1-7E07-4A99-B17F-8B2BFBD1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08" y="2546731"/>
            <a:ext cx="9792182" cy="24600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AEDF88-F220-4BF6-92A3-B406A0B7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9936"/>
            <a:ext cx="12192000" cy="16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9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Ініціалізація структур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Якщо в списку </a:t>
            </a:r>
            <a:r>
              <a:rPr lang="uk-UA" sz="1800" b="1" dirty="0" err="1">
                <a:highlight>
                  <a:srgbClr val="00FFFF"/>
                </a:highlight>
              </a:rPr>
              <a:t>ініціалізаторів</a:t>
            </a:r>
            <a:r>
              <a:rPr lang="uk-UA" sz="1800" b="1" dirty="0">
                <a:highlight>
                  <a:srgbClr val="00FFFF"/>
                </a:highlight>
              </a:rPr>
              <a:t> не буде одного або декількох елементів, то цим елементам </a:t>
            </a:r>
            <a:r>
              <a:rPr lang="uk-UA" sz="1800" b="1" dirty="0" err="1">
                <a:highlight>
                  <a:srgbClr val="00FFFF"/>
                </a:highlight>
              </a:rPr>
              <a:t>присвоїться</a:t>
            </a:r>
            <a:r>
              <a:rPr lang="uk-UA" sz="1800" b="1" dirty="0">
                <a:highlight>
                  <a:srgbClr val="00FFFF"/>
                </a:highlight>
              </a:rPr>
              <a:t> значення за замовчуванням (зазвичай, 0)</a:t>
            </a:r>
            <a:r>
              <a:rPr lang="uk-UA" sz="1800" dirty="0"/>
              <a:t>. У вищенаведеному прикладі члену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james.salary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присвоюється значення за замовчуванням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0.0</a:t>
            </a:r>
            <a:r>
              <a:rPr lang="uk-UA" sz="1800" dirty="0"/>
              <a:t>, тому що самі ми не надали ніякого значення під час ініціалізації.</a:t>
            </a:r>
          </a:p>
        </p:txBody>
      </p:sp>
    </p:spTree>
    <p:extLst>
      <p:ext uri="{BB962C8B-B14F-4D97-AF65-F5344CB8AC3E}">
        <p14:creationId xmlns:p14="http://schemas.microsoft.com/office/powerpoint/2010/main" val="255980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C++11/14: </a:t>
            </a:r>
            <a:r>
              <a:rPr lang="ru-RU" sz="3600" b="1" dirty="0" err="1"/>
              <a:t>Ініціалізація</a:t>
            </a:r>
            <a:r>
              <a:rPr lang="ru-RU" sz="3600" b="1" dirty="0"/>
              <a:t> </a:t>
            </a:r>
            <a:r>
              <a:rPr lang="ru-RU" sz="3600" b="1" dirty="0" err="1"/>
              <a:t>нестатичних</a:t>
            </a:r>
            <a:r>
              <a:rPr lang="ru-RU" sz="3600" b="1" dirty="0"/>
              <a:t> </a:t>
            </a:r>
            <a:r>
              <a:rPr lang="ru-RU" sz="3600" b="1" dirty="0" err="1"/>
              <a:t>членів</a:t>
            </a:r>
            <a:r>
              <a:rPr lang="ru-RU" sz="3600" b="1" dirty="0"/>
              <a:t> структур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  <a:r>
              <a:rPr lang="ru-RU" sz="1800" dirty="0"/>
              <a:t>У C++11 додали </a:t>
            </a:r>
            <a:r>
              <a:rPr lang="ru-RU" sz="1800" dirty="0" err="1"/>
              <a:t>можливість</a:t>
            </a:r>
            <a:r>
              <a:rPr lang="ru-RU" sz="1800" dirty="0"/>
              <a:t> </a:t>
            </a:r>
            <a:r>
              <a:rPr lang="ru-RU" sz="1800" dirty="0" err="1"/>
              <a:t>присвоювати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нестатичним</a:t>
            </a:r>
            <a:r>
              <a:rPr lang="ru-RU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звичайним</a:t>
            </a:r>
            <a:r>
              <a:rPr lang="ru-RU" sz="1800" b="1" dirty="0">
                <a:highlight>
                  <a:srgbClr val="00FF00"/>
                </a:highlight>
              </a:rPr>
              <a:t>) членам </a:t>
            </a:r>
            <a:r>
              <a:rPr lang="ru-RU" sz="1800" b="1" dirty="0" err="1">
                <a:highlight>
                  <a:srgbClr val="00FF00"/>
                </a:highlight>
              </a:rPr>
              <a:t>структури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за </a:t>
            </a:r>
            <a:r>
              <a:rPr lang="ru-RU" sz="1800" b="1" dirty="0" err="1">
                <a:highlight>
                  <a:srgbClr val="00FF00"/>
                </a:highlight>
              </a:rPr>
              <a:t>замовчуванням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На жаль, в </a:t>
            </a:r>
            <a:r>
              <a:rPr lang="en-US" sz="1800" dirty="0"/>
              <a:t>C++11 </a:t>
            </a:r>
            <a:r>
              <a:rPr lang="ru-RU" sz="1800" dirty="0"/>
              <a:t>синтаксис </a:t>
            </a:r>
            <a:r>
              <a:rPr lang="ru-RU" sz="1800" dirty="0" err="1"/>
              <a:t>ініціалізації</a:t>
            </a:r>
            <a:r>
              <a:rPr lang="ru-RU" sz="1800" dirty="0"/>
              <a:t> </a:t>
            </a:r>
            <a:r>
              <a:rPr lang="ru-RU" sz="1800" dirty="0" err="1"/>
              <a:t>нестатичних</a:t>
            </a:r>
            <a:r>
              <a:rPr lang="ru-RU" sz="1800" dirty="0"/>
              <a:t> </a:t>
            </a:r>
            <a:r>
              <a:rPr lang="ru-RU" sz="1800" dirty="0" err="1"/>
              <a:t>членів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несумісний</a:t>
            </a:r>
            <a:r>
              <a:rPr lang="ru-RU" sz="1800" b="1" dirty="0">
                <a:highlight>
                  <a:srgbClr val="FFFF00"/>
                </a:highlight>
              </a:rPr>
              <a:t> з синтаксисом списку </a:t>
            </a:r>
            <a:r>
              <a:rPr lang="ru-RU" sz="1800" b="1" dirty="0" err="1">
                <a:highlight>
                  <a:srgbClr val="FFFF00"/>
                </a:highlight>
              </a:rPr>
              <a:t>ініціалізаторів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або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en-US" sz="1800" b="1" dirty="0">
                <a:highlight>
                  <a:srgbClr val="FFFF00"/>
                </a:highlight>
              </a:rPr>
              <a:t>uniform-</a:t>
            </a:r>
            <a:r>
              <a:rPr lang="ru-RU" sz="1800" b="1" dirty="0" err="1">
                <a:highlight>
                  <a:srgbClr val="FFFF00"/>
                </a:highlight>
              </a:rPr>
              <a:t>ініціалізацією</a:t>
            </a:r>
            <a:r>
              <a:rPr lang="ru-RU" sz="1800" dirty="0"/>
              <a:t>. У </a:t>
            </a:r>
            <a:r>
              <a:rPr lang="en-US" sz="1800" dirty="0"/>
              <a:t>C++11 </a:t>
            </a:r>
            <a:r>
              <a:rPr lang="ru-RU" sz="1800" dirty="0" err="1"/>
              <a:t>наступна</a:t>
            </a:r>
            <a:r>
              <a:rPr lang="ru-RU" sz="1800" dirty="0"/>
              <a:t> </a:t>
            </a:r>
            <a:r>
              <a:rPr lang="ru-RU" sz="1800" dirty="0" err="1"/>
              <a:t>програма</a:t>
            </a:r>
            <a:r>
              <a:rPr lang="ru-RU" sz="1800" dirty="0"/>
              <a:t> НЕ </a:t>
            </a:r>
            <a:r>
              <a:rPr lang="ru-RU" sz="1800" dirty="0" err="1"/>
              <a:t>скомпілюється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CF1507-29C8-4FFF-B9D2-310C185FD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93" y="1810031"/>
            <a:ext cx="6748014" cy="358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0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sz="4400" b="1" dirty="0"/>
              <a:t>C++11/14: </a:t>
            </a:r>
            <a:r>
              <a:rPr lang="ru-RU" sz="4400" b="1" dirty="0" err="1"/>
              <a:t>Ініціалізація</a:t>
            </a:r>
            <a:r>
              <a:rPr lang="ru-RU" sz="4400" b="1" dirty="0"/>
              <a:t> </a:t>
            </a:r>
            <a:r>
              <a:rPr lang="ru-RU" sz="4400" b="1" dirty="0" err="1"/>
              <a:t>нестатичних</a:t>
            </a:r>
            <a:r>
              <a:rPr lang="ru-RU" sz="4400" b="1" dirty="0"/>
              <a:t> </a:t>
            </a:r>
            <a:r>
              <a:rPr lang="ru-RU" sz="4400" b="1" dirty="0" err="1"/>
              <a:t>членів</a:t>
            </a:r>
            <a:r>
              <a:rPr lang="ru-RU" sz="4400" b="1" dirty="0"/>
              <a:t> структур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Отже, вам потрібно буде вирішити, чи хочете ви використовувати ініціалізацію нестатичних членів чи </a:t>
            </a:r>
            <a:r>
              <a:rPr lang="en-US" sz="1800" dirty="0"/>
              <a:t>uniform-</a:t>
            </a:r>
            <a:r>
              <a:rPr lang="uk-UA" sz="1800" dirty="0"/>
              <a:t>ініціалізацію. </a:t>
            </a:r>
            <a:r>
              <a:rPr lang="en-US" sz="1800" dirty="0"/>
              <a:t>uniform-</a:t>
            </a:r>
            <a:r>
              <a:rPr lang="uk-UA" sz="1800" dirty="0"/>
              <a:t>ініціалізація більш гнучка, тому я рекомендую використовувати саме її.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312F5B-E3F7-4332-8E7E-F3B6DC97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33" y="1193580"/>
            <a:ext cx="5950933" cy="37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5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sz="4400" b="1" dirty="0"/>
              <a:t>C++11/14: </a:t>
            </a:r>
            <a:r>
              <a:rPr lang="ru-RU" sz="4400" b="1" dirty="0" err="1"/>
              <a:t>Ініціалізація</a:t>
            </a:r>
            <a:r>
              <a:rPr lang="ru-RU" sz="4400" b="1" dirty="0"/>
              <a:t> </a:t>
            </a:r>
            <a:r>
              <a:rPr lang="ru-RU" sz="4400" b="1" dirty="0" err="1"/>
              <a:t>нестатичних</a:t>
            </a:r>
            <a:r>
              <a:rPr lang="ru-RU" sz="4400" b="1" dirty="0"/>
              <a:t> </a:t>
            </a:r>
            <a:r>
              <a:rPr lang="ru-RU" sz="4400" b="1" dirty="0" err="1"/>
              <a:t>членів</a:t>
            </a:r>
            <a:r>
              <a:rPr lang="ru-RU" sz="4400" b="1" dirty="0"/>
              <a:t> структур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Проте</a:t>
            </a:r>
            <a:r>
              <a:rPr lang="ru-RU" sz="1800" b="1" dirty="0">
                <a:highlight>
                  <a:srgbClr val="00FF00"/>
                </a:highlight>
              </a:rPr>
              <a:t> в C++14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обмеження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було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знято</a:t>
            </a:r>
            <a:r>
              <a:rPr lang="ru-RU" sz="1800" b="1" dirty="0">
                <a:highlight>
                  <a:srgbClr val="00FF00"/>
                </a:highlight>
              </a:rPr>
              <a:t>, і </a:t>
            </a:r>
            <a:r>
              <a:rPr lang="ru-RU" sz="1800" b="1" dirty="0" err="1">
                <a:highlight>
                  <a:srgbClr val="00FF00"/>
                </a:highlight>
              </a:rPr>
              <a:t>обидва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варіанти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використовувати</a:t>
            </a:r>
            <a:r>
              <a:rPr lang="ru-RU" sz="1800" b="1" dirty="0">
                <a:highlight>
                  <a:srgbClr val="00FF00"/>
                </a:highlight>
              </a:rPr>
              <a:t>. Ми </a:t>
            </a:r>
            <a:r>
              <a:rPr lang="ru-RU" sz="1800" b="1" dirty="0" err="1">
                <a:highlight>
                  <a:srgbClr val="00FF00"/>
                </a:highlight>
              </a:rPr>
              <a:t>ще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поговоримо</a:t>
            </a:r>
            <a:r>
              <a:rPr lang="ru-RU" sz="1800" b="1" dirty="0">
                <a:highlight>
                  <a:srgbClr val="00FF00"/>
                </a:highlight>
              </a:rPr>
              <a:t> детально про </a:t>
            </a:r>
            <a:r>
              <a:rPr lang="ru-RU" sz="1800" b="1" dirty="0" err="1">
                <a:highlight>
                  <a:srgbClr val="00FF00"/>
                </a:highlight>
              </a:rPr>
              <a:t>статичні</a:t>
            </a:r>
            <a:r>
              <a:rPr lang="ru-RU" sz="1800" b="1" dirty="0">
                <a:highlight>
                  <a:srgbClr val="00FF00"/>
                </a:highlight>
              </a:rPr>
              <a:t> члени структур на </a:t>
            </a:r>
            <a:r>
              <a:rPr lang="ru-RU" sz="1800" b="1" dirty="0" err="1">
                <a:highlight>
                  <a:srgbClr val="00FF00"/>
                </a:highlight>
              </a:rPr>
              <a:t>відповідному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уроці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  <a:endParaRPr lang="uk-UA" sz="18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90149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Структури і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349924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Великою </a:t>
            </a:r>
            <a:r>
              <a:rPr lang="ru-RU" sz="1800" dirty="0" err="1"/>
              <a:t>перевагою</a:t>
            </a:r>
            <a:r>
              <a:rPr lang="ru-RU" sz="1800" dirty="0"/>
              <a:t> </a:t>
            </a:r>
            <a:r>
              <a:rPr lang="ru-RU" sz="1800" dirty="0" err="1"/>
              <a:t>використання</a:t>
            </a:r>
            <a:r>
              <a:rPr lang="ru-RU" sz="1800" dirty="0"/>
              <a:t> структур </a:t>
            </a:r>
            <a:r>
              <a:rPr lang="ru-RU" sz="1800" dirty="0" err="1"/>
              <a:t>замість</a:t>
            </a:r>
            <a:r>
              <a:rPr lang="ru-RU" sz="1800" dirty="0"/>
              <a:t> </a:t>
            </a:r>
            <a:r>
              <a:rPr lang="ru-RU" sz="1800" dirty="0" err="1"/>
              <a:t>окремих</a:t>
            </a:r>
            <a:r>
              <a:rPr lang="ru-RU" sz="1800" dirty="0"/>
              <a:t> </a:t>
            </a:r>
            <a:r>
              <a:rPr lang="ru-RU" sz="1800" dirty="0" err="1"/>
              <a:t>змінних</a:t>
            </a:r>
            <a:r>
              <a:rPr lang="ru-RU" sz="1800" dirty="0"/>
              <a:t> є </a:t>
            </a:r>
            <a:r>
              <a:rPr lang="ru-RU" sz="1800" dirty="0" err="1"/>
              <a:t>можливість</a:t>
            </a:r>
            <a:r>
              <a:rPr lang="ru-RU" sz="1800" dirty="0"/>
              <a:t> </a:t>
            </a:r>
            <a:r>
              <a:rPr lang="ru-RU" sz="1800" dirty="0" err="1"/>
              <a:t>передати</a:t>
            </a:r>
            <a:r>
              <a:rPr lang="ru-RU" sz="1800" dirty="0"/>
              <a:t> всю структуру в </a:t>
            </a:r>
            <a:r>
              <a:rPr lang="ru-RU" sz="1800" dirty="0" err="1"/>
              <a:t>функцію</a:t>
            </a:r>
            <a:r>
              <a:rPr lang="ru-RU" sz="1800" dirty="0"/>
              <a:t>, яка повинна </a:t>
            </a:r>
            <a:r>
              <a:rPr lang="ru-RU" sz="1800" dirty="0" err="1"/>
              <a:t>працювати</a:t>
            </a:r>
            <a:r>
              <a:rPr lang="ru-RU" sz="1800" dirty="0"/>
              <a:t> з </a:t>
            </a:r>
            <a:r>
              <a:rPr lang="ru-RU" sz="1800" dirty="0" err="1"/>
              <a:t>її</a:t>
            </a:r>
            <a:r>
              <a:rPr lang="ru-RU" sz="1800" dirty="0"/>
              <a:t> членами: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 дозволило нам не </a:t>
            </a:r>
            <a:r>
              <a:rPr lang="ru-RU" sz="1800" b="1" dirty="0" err="1">
                <a:highlight>
                  <a:srgbClr val="00FF00"/>
                </a:highlight>
              </a:rPr>
              <a:t>передавати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кожну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змінну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окремо</a:t>
            </a:r>
            <a:r>
              <a:rPr lang="ru-RU" sz="1800" b="1" dirty="0">
                <a:highlight>
                  <a:srgbClr val="00FF00"/>
                </a:highlight>
              </a:rPr>
              <a:t>. </a:t>
            </a:r>
            <a:r>
              <a:rPr lang="ru-RU" sz="1800" b="1" dirty="0" err="1">
                <a:highlight>
                  <a:srgbClr val="00FF00"/>
                </a:highlight>
              </a:rPr>
              <a:t>Більше</a:t>
            </a:r>
            <a:r>
              <a:rPr lang="ru-RU" sz="1800" b="1" dirty="0">
                <a:highlight>
                  <a:srgbClr val="00FF00"/>
                </a:highlight>
              </a:rPr>
              <a:t> того, </a:t>
            </a:r>
            <a:r>
              <a:rPr lang="ru-RU" sz="1800" b="1" dirty="0" err="1">
                <a:highlight>
                  <a:srgbClr val="00FF00"/>
                </a:highlight>
              </a:rPr>
              <a:t>якщо</a:t>
            </a:r>
            <a:r>
              <a:rPr lang="ru-RU" sz="1800" b="1" dirty="0">
                <a:highlight>
                  <a:srgbClr val="00FF00"/>
                </a:highlight>
              </a:rPr>
              <a:t> ми коли-</a:t>
            </a:r>
            <a:r>
              <a:rPr lang="ru-RU" sz="1800" b="1" dirty="0" err="1">
                <a:highlight>
                  <a:srgbClr val="00FF00"/>
                </a:highlight>
              </a:rPr>
              <a:t>небудь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захочемо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додати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нових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членів</a:t>
            </a:r>
            <a:r>
              <a:rPr lang="ru-RU" sz="1800" b="1" dirty="0">
                <a:highlight>
                  <a:srgbClr val="00FF00"/>
                </a:highlight>
              </a:rPr>
              <a:t> в структуру </a:t>
            </a:r>
            <a:r>
              <a:rPr lang="ru-RU" sz="1800" b="1" dirty="0" err="1">
                <a:highlight>
                  <a:srgbClr val="00FF00"/>
                </a:highlight>
              </a:rPr>
              <a:t>Employee</a:t>
            </a:r>
            <a:r>
              <a:rPr lang="ru-RU" sz="1800" b="1" dirty="0">
                <a:highlight>
                  <a:srgbClr val="00FF00"/>
                </a:highlight>
              </a:rPr>
              <a:t>, то нам не </a:t>
            </a:r>
            <a:r>
              <a:rPr lang="ru-RU" sz="1800" b="1" dirty="0" err="1">
                <a:highlight>
                  <a:srgbClr val="00FF00"/>
                </a:highlight>
              </a:rPr>
              <a:t>доведеться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змінювати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оголошення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або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виклик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функції</a:t>
            </a:r>
            <a:r>
              <a:rPr lang="ru-RU" sz="1800" b="1" dirty="0">
                <a:highlight>
                  <a:srgbClr val="00FF00"/>
                </a:highlight>
              </a:rPr>
              <a:t>!</a:t>
            </a:r>
            <a:endParaRPr lang="uk-UA" sz="1800" b="1" dirty="0">
              <a:highlight>
                <a:srgbClr val="00FF00"/>
              </a:highligh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E50C7E-5F24-4FC3-B333-8654E7C1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049" y="-1"/>
            <a:ext cx="4910942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E3B1EC-A680-43C8-ADDB-F8E044A05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952" y="4577578"/>
            <a:ext cx="197195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Структури і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187878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повертати</a:t>
            </a:r>
            <a:r>
              <a:rPr lang="ru-RU" sz="1800" b="1" dirty="0">
                <a:highlight>
                  <a:srgbClr val="00FF00"/>
                </a:highlight>
              </a:rPr>
              <a:t> структуру</a:t>
            </a:r>
            <a:r>
              <a:rPr lang="ru-RU" sz="1800" dirty="0"/>
              <a:t> (</a:t>
            </a:r>
            <a:r>
              <a:rPr lang="ru-RU" sz="1800" dirty="0" err="1"/>
              <a:t>це</a:t>
            </a:r>
            <a:r>
              <a:rPr lang="ru-RU" sz="1800" dirty="0"/>
              <a:t> один з тих </a:t>
            </a:r>
            <a:r>
              <a:rPr lang="ru-RU" sz="1800" dirty="0" err="1"/>
              <a:t>небагатьох</a:t>
            </a:r>
            <a:r>
              <a:rPr lang="ru-RU" sz="1800" dirty="0"/>
              <a:t> </a:t>
            </a:r>
            <a:r>
              <a:rPr lang="ru-RU" sz="1800" dirty="0" err="1"/>
              <a:t>випадків</a:t>
            </a:r>
            <a:r>
              <a:rPr lang="ru-RU" sz="1800" dirty="0"/>
              <a:t>, коли </a:t>
            </a: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повертати</a:t>
            </a:r>
            <a:r>
              <a:rPr lang="ru-RU" sz="1800" dirty="0"/>
              <a:t> </a:t>
            </a:r>
            <a:r>
              <a:rPr lang="ru-RU" sz="1800" dirty="0" err="1"/>
              <a:t>декілька</a:t>
            </a:r>
            <a:r>
              <a:rPr lang="ru-RU" sz="1800" dirty="0"/>
              <a:t> </a:t>
            </a:r>
            <a:r>
              <a:rPr lang="ru-RU" sz="1800" dirty="0" err="1"/>
              <a:t>змінних</a:t>
            </a:r>
            <a:r>
              <a:rPr lang="ru-RU" sz="1800" dirty="0"/>
              <a:t>)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A7817E-0F1B-475F-A954-F77975FB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878" y="428847"/>
            <a:ext cx="5143121" cy="60003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BE07A4-8EAD-4AB1-A495-21526E93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61" y="5411799"/>
            <a:ext cx="3955176" cy="7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35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Вкладені структури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Одні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містити</a:t>
            </a:r>
            <a:r>
              <a:rPr lang="ru-RU" sz="1800" dirty="0"/>
              <a:t> </a:t>
            </a:r>
            <a:r>
              <a:rPr lang="ru-RU" sz="1800" dirty="0" err="1"/>
              <a:t>інші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випадку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б ми </a:t>
            </a:r>
            <a:r>
              <a:rPr lang="ru-RU" sz="1800" dirty="0" err="1"/>
              <a:t>захотіли</a:t>
            </a:r>
            <a:r>
              <a:rPr lang="ru-RU" sz="1800" dirty="0"/>
              <a:t> </a:t>
            </a:r>
            <a:r>
              <a:rPr lang="ru-RU" sz="1800" dirty="0" err="1"/>
              <a:t>дізнатися</a:t>
            </a:r>
            <a:r>
              <a:rPr lang="ru-RU" sz="1800" dirty="0"/>
              <a:t>, яка зарплата в CEO (</a:t>
            </a:r>
            <a:r>
              <a:rPr lang="ru-RU" sz="1800" dirty="0" err="1"/>
              <a:t>виконавчого</a:t>
            </a:r>
            <a:r>
              <a:rPr lang="ru-RU" sz="1800" dirty="0"/>
              <a:t> директора), то нам </a:t>
            </a:r>
            <a:r>
              <a:rPr lang="ru-RU" sz="1800" dirty="0" err="1"/>
              <a:t>довелося</a:t>
            </a:r>
            <a:r>
              <a:rPr lang="ru-RU" sz="1800" dirty="0"/>
              <a:t> б </a:t>
            </a:r>
            <a:r>
              <a:rPr lang="ru-RU" sz="1800" dirty="0" err="1"/>
              <a:t>використати</a:t>
            </a:r>
            <a:r>
              <a:rPr lang="ru-RU" sz="1800" dirty="0"/>
              <a:t> оператор </a:t>
            </a:r>
            <a:r>
              <a:rPr lang="ru-RU" sz="1800" dirty="0" err="1"/>
              <a:t>вибору</a:t>
            </a:r>
            <a:r>
              <a:rPr lang="ru-RU" sz="1800" dirty="0"/>
              <a:t> </a:t>
            </a:r>
            <a:r>
              <a:rPr lang="ru-RU" sz="1800" dirty="0" err="1"/>
              <a:t>членів</a:t>
            </a:r>
            <a:r>
              <a:rPr lang="ru-RU" sz="1800" dirty="0"/>
              <a:t> </a:t>
            </a:r>
            <a:r>
              <a:rPr lang="ru-RU" sz="1800" dirty="0" err="1"/>
              <a:t>двічі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7F5817-4A5C-417C-991E-14AA6BCA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84452"/>
            <a:ext cx="6096000" cy="32268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E0377C-A76C-4142-A05D-54F0F95C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24" y="6000308"/>
            <a:ext cx="3744350" cy="7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0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Вкладені структури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17A8FB-F08D-4C5C-BA26-9AEEDEA0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05" y="1003436"/>
            <a:ext cx="10521387" cy="57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Особливості структур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49036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1. Опис структури починається зі </a:t>
            </a:r>
            <a:r>
              <a:rPr lang="uk-UA" sz="1800" b="1" dirty="0">
                <a:highlight>
                  <a:srgbClr val="00FF00"/>
                </a:highlight>
              </a:rPr>
              <a:t>службового слова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/>
              <a:t>, </a:t>
            </a:r>
            <a:r>
              <a:rPr lang="uk-UA" sz="1800" dirty="0"/>
              <a:t>за яким може йти </a:t>
            </a:r>
            <a:r>
              <a:rPr lang="uk-UA" sz="1800" b="1" dirty="0">
                <a:highlight>
                  <a:srgbClr val="FFFF00"/>
                </a:highlight>
              </a:rPr>
              <a:t>необов'язкове ім'я</a:t>
            </a:r>
            <a:r>
              <a:rPr lang="uk-UA" sz="1800" dirty="0"/>
              <a:t>, яке називається </a:t>
            </a:r>
            <a:r>
              <a:rPr lang="uk-UA" sz="1800" b="1" dirty="0">
                <a:highlight>
                  <a:srgbClr val="00FF00"/>
                </a:highlight>
              </a:rPr>
              <a:t>ім'ям типу структури </a:t>
            </a:r>
            <a:r>
              <a:rPr lang="uk-UA" sz="1800" dirty="0"/>
              <a:t>(у прикладі вище 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sz="1800" dirty="0"/>
              <a:t>). </a:t>
            </a:r>
            <a:r>
              <a:rPr lang="uk-UA" sz="1800" dirty="0"/>
              <a:t>Це ім'я типу структури використовується надалі для </a:t>
            </a:r>
            <a:r>
              <a:rPr lang="uk-UA" sz="1800" b="1" dirty="0">
                <a:highlight>
                  <a:srgbClr val="00FF00"/>
                </a:highlight>
              </a:rPr>
              <a:t>створення екземпляра структури</a:t>
            </a:r>
            <a:r>
              <a:rPr lang="uk-UA" sz="1800" dirty="0"/>
              <a:t>. Конкретний екземпляр типу структура називають </a:t>
            </a:r>
            <a:r>
              <a:rPr lang="uk-UA" sz="1800" b="1" dirty="0">
                <a:highlight>
                  <a:srgbClr val="00FF00"/>
                </a:highlight>
              </a:rPr>
              <a:t>об'єктом</a:t>
            </a:r>
            <a:r>
              <a:rPr lang="uk-UA" sz="1800" dirty="0"/>
              <a:t>. У нашому прикладі було два об'єкти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myBirthday</a:t>
            </a:r>
            <a:r>
              <a:rPr lang="en-US" sz="1800" dirty="0"/>
              <a:t> </a:t>
            </a:r>
            <a:r>
              <a:rPr lang="uk-UA" sz="1800" dirty="0"/>
              <a:t>та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yourBirthday</a:t>
            </a:r>
            <a:r>
              <a:rPr lang="en-US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2. </a:t>
            </a:r>
            <a:r>
              <a:rPr lang="uk-UA" sz="1800" dirty="0"/>
              <a:t>За ім'ям типу структури йде </a:t>
            </a:r>
            <a:r>
              <a:rPr lang="uk-UA" sz="1800" b="1" dirty="0">
                <a:highlight>
                  <a:srgbClr val="00FF00"/>
                </a:highlight>
              </a:rPr>
              <a:t>список елементів структури у фігурних дужках</a:t>
            </a:r>
            <a:r>
              <a:rPr lang="uk-UA" sz="1800" dirty="0"/>
              <a:t>, з описом типу кожного елемента (елементом структури може бути </a:t>
            </a:r>
            <a:r>
              <a:rPr lang="uk-UA" sz="1800" b="1" dirty="0">
                <a:highlight>
                  <a:srgbClr val="00FFFF"/>
                </a:highlight>
              </a:rPr>
              <a:t>змінна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00FFFF"/>
                </a:highlight>
              </a:rPr>
              <a:t>масив</a:t>
            </a:r>
            <a:r>
              <a:rPr lang="uk-UA" sz="1800" dirty="0"/>
              <a:t> або </a:t>
            </a:r>
            <a:r>
              <a:rPr lang="uk-UA" sz="1800" b="1" dirty="0">
                <a:highlight>
                  <a:srgbClr val="00FFFF"/>
                </a:highlight>
              </a:rPr>
              <a:t>об'єкт іншої структури</a:t>
            </a:r>
            <a:r>
              <a:rPr lang="uk-UA" sz="1800" dirty="0"/>
              <a:t>). Елементи структури </a:t>
            </a:r>
            <a:r>
              <a:rPr lang="uk-UA" sz="1800" b="1" dirty="0">
                <a:highlight>
                  <a:srgbClr val="00FF00"/>
                </a:highlight>
              </a:rPr>
              <a:t>відокремлюються один від одного </a:t>
            </a:r>
            <a:r>
              <a:rPr lang="uk-UA" sz="1800" b="1" u="sng" dirty="0">
                <a:highlight>
                  <a:srgbClr val="00FF00"/>
                </a:highlight>
              </a:rPr>
              <a:t>крапкою з комою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що після закриваючої фігурної дужки, </a:t>
            </a:r>
            <a:r>
              <a:rPr lang="uk-UA" sz="1800" b="1" dirty="0">
                <a:highlight>
                  <a:srgbClr val="FFFF00"/>
                </a:highlight>
              </a:rPr>
              <a:t>ви маєте обов'язково поставити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sz="1800" dirty="0"/>
              <a:t> Інакше буде помилка на етапі компіляції.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9C7E38-C748-4892-B554-27E8462D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70" y="0"/>
            <a:ext cx="3701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48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Розмір структур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Як правило, розмір структури — це сума розмірів всіх її членів, але не завжди</a:t>
            </a:r>
            <a:r>
              <a:rPr lang="uk-UA" sz="1800" dirty="0"/>
              <a:t>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Наприклад, розглянемо структуру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/>
              <a:t>. </a:t>
            </a:r>
            <a:r>
              <a:rPr lang="uk-UA" sz="1800" dirty="0"/>
              <a:t>На більшості платформ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 </a:t>
            </a:r>
            <a:r>
              <a:rPr lang="uk-UA" sz="1800" dirty="0"/>
              <a:t>займає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uk-UA" sz="1800" dirty="0"/>
              <a:t> байти,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sz="1800" dirty="0"/>
              <a:t> </a:t>
            </a:r>
            <a:r>
              <a:rPr lang="uk-UA" sz="1800" dirty="0"/>
              <a:t>байти, а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/>
              <a:t> 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800" dirty="0"/>
              <a:t> </a:t>
            </a:r>
            <a:r>
              <a:rPr lang="uk-UA" sz="1800" dirty="0"/>
              <a:t>байт. Отже, очікується,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/>
              <a:t> </a:t>
            </a:r>
            <a:r>
              <a:rPr lang="uk-UA" sz="1800" dirty="0"/>
              <a:t>займатиме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 + 4 + 8 = 14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байт. Щоб дізнатися точний розмір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/>
              <a:t>, </a:t>
            </a:r>
            <a:r>
              <a:rPr lang="uk-UA" sz="1800" dirty="0"/>
              <a:t>ми можемо скористатися оператором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sizeof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F0E670-7C2A-40C9-8E2C-40791265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82" y="3116483"/>
            <a:ext cx="6571235" cy="37415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B23AF7-4A69-4B8B-A078-349B7A35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469" y="6086367"/>
            <a:ext cx="3448531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6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Розмір структур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Виявляється, ми можемо сказати тільки, що </a:t>
            </a:r>
            <a:r>
              <a:rPr lang="uk-UA" sz="1800" b="1" dirty="0">
                <a:highlight>
                  <a:srgbClr val="00FF00"/>
                </a:highlight>
              </a:rPr>
              <a:t>розмір структури буде, принаймні, не менше суми розмірів всіх її членів</a:t>
            </a:r>
            <a:r>
              <a:rPr lang="uk-UA" sz="1800" dirty="0"/>
              <a:t>. Але він може бути і більше! </a:t>
            </a:r>
            <a:r>
              <a:rPr lang="uk-UA" sz="1800" b="1" dirty="0">
                <a:highlight>
                  <a:srgbClr val="00FFFF"/>
                </a:highlight>
              </a:rPr>
              <a:t>З міркувань продуктивності компілятор іноді може додавати “пробіли” в структури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структурі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/>
              <a:t> </a:t>
            </a:r>
            <a:r>
              <a:rPr lang="uk-UA" sz="1800" dirty="0"/>
              <a:t>компілятор неявно додав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 байти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після члену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/>
              <a:t>, </a:t>
            </a:r>
            <a:r>
              <a:rPr lang="uk-UA" sz="1800" dirty="0"/>
              <a:t>збільшуючи розмір структури до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  <a:r>
              <a:rPr lang="uk-UA" sz="1800" dirty="0"/>
              <a:t> байтів (замість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</a:t>
            </a:r>
            <a:r>
              <a:rPr lang="uk-UA" sz="1800" dirty="0"/>
              <a:t>). </a:t>
            </a:r>
            <a:r>
              <a:rPr lang="uk-UA" sz="1800" dirty="0">
                <a:hlinkClick r:id="rId2"/>
              </a:rPr>
              <a:t>вирівнювання даних у Вікіпедії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7533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Доступ до структур з </a:t>
            </a:r>
            <a:r>
              <a:rPr lang="ru-RU" b="1" dirty="0" err="1"/>
              <a:t>декількох</a:t>
            </a:r>
            <a:r>
              <a:rPr lang="ru-RU" b="1" dirty="0"/>
              <a:t> </a:t>
            </a:r>
            <a:r>
              <a:rPr lang="ru-RU" b="1" dirty="0" err="1"/>
              <a:t>файлів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оголошення структури не спричинює виділення пам’яті, то використовувати попереднє оголошення для неї ви не зможете. Але є обхідний шлях: якщо ви хочете використовувати оголошення структури в декількох файлах (щоб мати можливість створювати змінні цієї структури в декількох файлах), то помістіть оголошення структури в </a:t>
            </a:r>
            <a:r>
              <a:rPr lang="uk-UA" sz="1800" b="1" dirty="0">
                <a:highlight>
                  <a:srgbClr val="00FF00"/>
                </a:highlight>
              </a:rPr>
              <a:t>заголовковий файл</a:t>
            </a:r>
            <a:r>
              <a:rPr lang="uk-UA" sz="1800" dirty="0"/>
              <a:t> і підключайте цей файл всюди, де необхідно використовувати структуру.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Змінні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/>
              <a:t> </a:t>
            </a:r>
            <a:r>
              <a:rPr lang="uk-UA" sz="1800" dirty="0"/>
              <a:t>слідують тим же правилам, що і звичайні змінні. Отже, якщо ви хочете зробити змінну структури доступною в декількох файлах, то ви можете використати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extern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793702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Структури дуже важливі в мові </a:t>
            </a:r>
            <a:r>
              <a:rPr lang="en-US" sz="1800" dirty="0"/>
              <a:t>C++, </a:t>
            </a:r>
            <a:r>
              <a:rPr lang="uk-UA" sz="1800" dirty="0"/>
              <a:t>оскільки їх розуміння — </a:t>
            </a:r>
            <a:r>
              <a:rPr lang="uk-UA" sz="1800" b="1" dirty="0">
                <a:highlight>
                  <a:srgbClr val="00FF00"/>
                </a:highlight>
              </a:rPr>
              <a:t>це перший великий крок до об’єктно-орієнтованого програмування</a:t>
            </a:r>
            <a:r>
              <a:rPr lang="uk-UA" sz="1800" dirty="0"/>
              <a:t>! Трішки пізніше ми розглянемо інший користувацький тип даних — </a:t>
            </a:r>
            <a:r>
              <a:rPr lang="uk-UA" sz="1800" b="1" dirty="0">
                <a:highlight>
                  <a:srgbClr val="00FF00"/>
                </a:highlight>
              </a:rPr>
              <a:t>клас</a:t>
            </a:r>
            <a:r>
              <a:rPr lang="uk-UA" sz="1800" dirty="0"/>
              <a:t> (який є продовженням теми структур).</a:t>
            </a:r>
          </a:p>
        </p:txBody>
      </p:sp>
    </p:spTree>
    <p:extLst>
      <p:ext uri="{BB962C8B-B14F-4D97-AF65-F5344CB8AC3E}">
        <p14:creationId xmlns:p14="http://schemas.microsoft.com/office/powerpoint/2010/main" val="2587538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Завдання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вас є вебсайт і ви хочете відстежувати, скільки грошей ви заробляєте в день від розміщеної на ньому реклами. Оголосіть структуру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Advertising</a:t>
            </a:r>
            <a:r>
              <a:rPr lang="en-US" sz="1800" dirty="0"/>
              <a:t>, </a:t>
            </a:r>
            <a:r>
              <a:rPr lang="uk-UA" sz="1800" dirty="0"/>
              <a:t>яка буде відслідковувати: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скільки оголошень ви показали відвідувачам (1);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скільки відсотків відвідувачів натиснули на оголошення (2);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скільки ви заробили в середньому за кожен клік по оголошенню (3).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Значення цих трьох полів повинен вводити користувач</a:t>
            </a:r>
            <a:r>
              <a:rPr lang="uk-UA" sz="1800" dirty="0"/>
              <a:t>. Передайте структуру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Advertising</a:t>
            </a:r>
            <a:r>
              <a:rPr lang="en-US" sz="1800" dirty="0"/>
              <a:t> </a:t>
            </a:r>
            <a:r>
              <a:rPr lang="uk-UA" sz="1800" dirty="0"/>
              <a:t>в функцію, яка виведе кожне з цих значень, а потім підрахує, скільки всього грошей ви заробили за день (перемножте всі 3 поля).</a:t>
            </a:r>
          </a:p>
        </p:txBody>
      </p:sp>
    </p:spTree>
    <p:extLst>
      <p:ext uri="{BB962C8B-B14F-4D97-AF65-F5344CB8AC3E}">
        <p14:creationId xmlns:p14="http://schemas.microsoft.com/office/powerpoint/2010/main" val="2396660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3A818B-6C60-4F24-8E5A-CE6C2B2A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95" y="0"/>
            <a:ext cx="818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53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Завдання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652865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Створіть структуру для зберігання дробових чисел. Структура повинна мати 2 члени: </a:t>
            </a:r>
            <a:r>
              <a:rPr lang="uk-UA" sz="1800" dirty="0" err="1"/>
              <a:t>цілочисельний</a:t>
            </a:r>
            <a:r>
              <a:rPr lang="uk-UA" sz="1800" dirty="0"/>
              <a:t> чисельник і </a:t>
            </a:r>
            <a:r>
              <a:rPr lang="uk-UA" sz="1800" dirty="0" err="1"/>
              <a:t>цілочисельний</a:t>
            </a:r>
            <a:r>
              <a:rPr lang="uk-UA" sz="1800" dirty="0"/>
              <a:t> знаменник. Оголосіть дві дробові змінні і отримайте їх значення від користувача. Напишіть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multiply()</a:t>
            </a:r>
            <a:r>
              <a:rPr lang="en-US" sz="1800" dirty="0"/>
              <a:t> (</a:t>
            </a:r>
            <a:r>
              <a:rPr lang="uk-UA" sz="1800" dirty="0"/>
              <a:t>параметрами якої будуть ці дві змінні), яка перемножить ці числа і виведе результат у вигляді десяткового числа.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5FDB42-2310-4449-B890-D4602DB9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651" y="0"/>
            <a:ext cx="5728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5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Заголовкові файли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тільки програми стають більшими і їх код уже не поміщується в декількох файлах, записувати кожен раз </a:t>
            </a:r>
            <a:r>
              <a:rPr lang="uk-UA" sz="1800" b="1" dirty="0">
                <a:highlight>
                  <a:srgbClr val="00FF00"/>
                </a:highlight>
              </a:rPr>
              <a:t>попередні оголошення для функцій</a:t>
            </a:r>
            <a:r>
              <a:rPr lang="en-US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прототипи</a:t>
            </a:r>
            <a:r>
              <a:rPr lang="ru-RU" sz="1800" b="1" dirty="0">
                <a:highlight>
                  <a:srgbClr val="00FF00"/>
                </a:highlight>
              </a:rPr>
              <a:t>)</a:t>
            </a:r>
            <a:r>
              <a:rPr lang="uk-UA" sz="1800" dirty="0"/>
              <a:t>, які ми хочемо використовувати, але які знаходяться в інших файлах, стає все нудніше і нудніше. </a:t>
            </a:r>
            <a:r>
              <a:rPr lang="uk-UA" sz="1800" b="1" dirty="0">
                <a:highlight>
                  <a:srgbClr val="00FF00"/>
                </a:highlight>
              </a:rPr>
              <a:t>Добре було б, якби всі попередні оголошення знаходилися в одному місці, чи не так?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Файли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не є єдиними файлами в проектах. Є ще один тип файлів — </a:t>
            </a:r>
            <a:r>
              <a:rPr lang="uk-UA" sz="1800" b="1" dirty="0">
                <a:solidFill>
                  <a:schemeClr val="accent5">
                    <a:lumMod val="75000"/>
                  </a:schemeClr>
                </a:solidFill>
              </a:rPr>
              <a:t>заголовкові файли </a:t>
            </a:r>
            <a:r>
              <a:rPr lang="uk-UA" sz="1800" dirty="0"/>
              <a:t>(або “заголовки”), які мають розширення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Метою заголовків є зручне зберігання набору оголошень об’єктів для їх подальшого використання в інших програмах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7134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 err="1"/>
              <a:t>Заголовкові</a:t>
            </a:r>
            <a:r>
              <a:rPr lang="ru-RU" sz="3200" b="1" dirty="0"/>
              <a:t> </a:t>
            </a:r>
            <a:r>
              <a:rPr lang="ru-RU" sz="3200" b="1" dirty="0" err="1"/>
              <a:t>файли</a:t>
            </a:r>
            <a:r>
              <a:rPr lang="ru-RU" sz="3200" b="1" dirty="0"/>
              <a:t> </a:t>
            </a:r>
            <a:r>
              <a:rPr lang="ru-RU" sz="3200" b="1" dirty="0" err="1"/>
              <a:t>зі</a:t>
            </a:r>
            <a:r>
              <a:rPr lang="ru-RU" sz="3200" b="1" dirty="0"/>
              <a:t> </a:t>
            </a:r>
            <a:r>
              <a:rPr lang="ru-RU" sz="3200" b="1" dirty="0" err="1"/>
              <a:t>Стандартної</a:t>
            </a:r>
            <a:r>
              <a:rPr lang="ru-RU" sz="3200" b="1" dirty="0"/>
              <a:t> </a:t>
            </a:r>
            <a:r>
              <a:rPr lang="ru-RU" sz="3200" b="1" dirty="0" err="1"/>
              <a:t>бібліотеки</a:t>
            </a:r>
            <a:r>
              <a:rPr lang="ru-RU" sz="3200" b="1" dirty="0"/>
              <a:t> С++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цій програмі ми використовуємо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/>
              <a:t>, </a:t>
            </a:r>
            <a:r>
              <a:rPr lang="uk-UA" sz="1800" dirty="0"/>
              <a:t>який ніде не визначаємо. Як компілятор знає, що це таке? Справа в тому,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оголошений в заголовку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sz="1800" dirty="0"/>
              <a:t>. </a:t>
            </a:r>
            <a:r>
              <a:rPr lang="uk-UA" sz="1800" dirty="0"/>
              <a:t>Коли ми пишемо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include &lt;iostream&gt;</a:t>
            </a:r>
            <a:r>
              <a:rPr lang="en-US" sz="1800" dirty="0"/>
              <a:t>, </a:t>
            </a:r>
            <a:r>
              <a:rPr lang="uk-UA" sz="1800" dirty="0"/>
              <a:t>ми робимо запит, щоб </a:t>
            </a:r>
            <a:r>
              <a:rPr lang="uk-UA" sz="1800" b="1" dirty="0">
                <a:highlight>
                  <a:srgbClr val="00FF00"/>
                </a:highlight>
              </a:rPr>
              <a:t>весь вміст заголовка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iostream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було скопійовано в наш файл</a:t>
            </a:r>
            <a:r>
              <a:rPr lang="uk-UA" sz="1800" dirty="0"/>
              <a:t>. Таким чином, весь вміст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sz="1800" dirty="0"/>
              <a:t> </a:t>
            </a:r>
            <a:r>
              <a:rPr lang="uk-UA" sz="1800" dirty="0"/>
              <a:t>стає доступним для використання.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правило, в заголовкових файлах </a:t>
            </a:r>
            <a:r>
              <a:rPr lang="uk-UA" sz="1800" b="1" dirty="0">
                <a:highlight>
                  <a:srgbClr val="00FFFF"/>
                </a:highlight>
              </a:rPr>
              <a:t>записуються тільки оголошення, без визначень</a:t>
            </a:r>
            <a:r>
              <a:rPr lang="uk-UA" sz="1800" dirty="0"/>
              <a:t>. Отже, якщо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тільки оголошений в заголовку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sz="1800" dirty="0"/>
              <a:t>, </a:t>
            </a:r>
            <a:r>
              <a:rPr lang="uk-UA" sz="1800" dirty="0"/>
              <a:t>де ж він визначається? Відповідь: “</a:t>
            </a:r>
            <a:r>
              <a:rPr lang="uk-UA" sz="1800" b="1" dirty="0">
                <a:highlight>
                  <a:srgbClr val="00FF00"/>
                </a:highlight>
              </a:rPr>
              <a:t>В Стандартній бібліотеці С++, яка автоматично підключається до вашого проекту на етапі </a:t>
            </a:r>
            <a:r>
              <a:rPr lang="uk-UA" sz="1800" b="1" dirty="0" err="1">
                <a:highlight>
                  <a:srgbClr val="00FF00"/>
                </a:highlight>
              </a:rPr>
              <a:t>лінкінгу</a:t>
            </a:r>
            <a:r>
              <a:rPr lang="uk-UA" sz="1800" dirty="0"/>
              <a:t>”.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DDCDCC-513D-41D4-9F63-5EB43DB9D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080" y="688408"/>
            <a:ext cx="5011838" cy="22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44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 err="1"/>
              <a:t>Заголовкові</a:t>
            </a:r>
            <a:r>
              <a:rPr lang="ru-RU" sz="3200" b="1" dirty="0"/>
              <a:t> </a:t>
            </a:r>
            <a:r>
              <a:rPr lang="ru-RU" sz="3200" b="1" dirty="0" err="1"/>
              <a:t>файли</a:t>
            </a:r>
            <a:r>
              <a:rPr lang="ru-RU" sz="3200" b="1" dirty="0"/>
              <a:t> </a:t>
            </a:r>
            <a:r>
              <a:rPr lang="ru-RU" sz="3200" b="1" dirty="0" err="1"/>
              <a:t>зі</a:t>
            </a:r>
            <a:r>
              <a:rPr lang="ru-RU" sz="3200" b="1" dirty="0"/>
              <a:t> </a:t>
            </a:r>
            <a:r>
              <a:rPr lang="ru-RU" sz="3200" b="1" dirty="0" err="1"/>
              <a:t>Стандартної</a:t>
            </a:r>
            <a:r>
              <a:rPr lang="ru-RU" sz="3200" b="1" dirty="0"/>
              <a:t> </a:t>
            </a:r>
            <a:r>
              <a:rPr lang="ru-RU" sz="3200" b="1" dirty="0" err="1"/>
              <a:t>бібліотеки</a:t>
            </a:r>
            <a:r>
              <a:rPr lang="ru-RU" sz="3200" b="1" dirty="0"/>
              <a:t> С++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Подумайте, що сталося б, якби заголовкового файлу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sz="1800" dirty="0"/>
              <a:t> </a:t>
            </a:r>
            <a:r>
              <a:rPr lang="uk-UA" sz="1800" dirty="0"/>
              <a:t>не було? Кожен раз, при використанні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/>
              <a:t>, </a:t>
            </a:r>
            <a:r>
              <a:rPr lang="uk-UA" sz="1800" dirty="0"/>
              <a:t>вам доводилося би вручну копіювати всі попередні оголошення, пов’язані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/>
              <a:t>, </a:t>
            </a:r>
            <a:r>
              <a:rPr lang="uk-UA" sz="1800" dirty="0"/>
              <a:t>в верхню частину вашого файлу! Добре ж, що можна просто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include &lt;iostream&gt;</a:t>
            </a:r>
            <a:r>
              <a:rPr lang="en-US" sz="1800" dirty="0"/>
              <a:t>, </a:t>
            </a:r>
            <a:r>
              <a:rPr lang="uk-UA" sz="1800" dirty="0"/>
              <a:t>чи не так?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4D00453-0AAB-482E-AE97-5DD56553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548" y="990820"/>
            <a:ext cx="7068903" cy="36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61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Особливості структур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3. </a:t>
            </a:r>
            <a:r>
              <a:rPr lang="uk-UA" sz="1800" b="1" dirty="0">
                <a:highlight>
                  <a:srgbClr val="00FF00"/>
                </a:highlight>
              </a:rPr>
              <a:t>За фігурною дужкою, що закриває список елементів, може йти </a:t>
            </a:r>
            <a:r>
              <a:rPr lang="uk-UA" sz="1800" b="1" dirty="0">
                <a:highlight>
                  <a:srgbClr val="00FFFF"/>
                </a:highlight>
              </a:rPr>
              <a:t>список об'єктів</a:t>
            </a:r>
            <a:r>
              <a:rPr lang="uk-UA" sz="1800" dirty="0"/>
              <a:t>. Наприклад, 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struct date {...} x, y, z;</a:t>
            </a:r>
            <a:r>
              <a:rPr lang="en-US" sz="1800" dirty="0"/>
              <a:t> </a:t>
            </a:r>
            <a:r>
              <a:rPr lang="uk-UA" sz="1800" dirty="0"/>
              <a:t>визначає змінні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x, y, z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як </a:t>
            </a:r>
            <a:r>
              <a:rPr lang="uk-UA" sz="1800" b="1" dirty="0">
                <a:highlight>
                  <a:srgbClr val="00FF00"/>
                </a:highlight>
              </a:rPr>
              <a:t>об'єкти структури описаного типу</a:t>
            </a:r>
            <a:r>
              <a:rPr lang="uk-UA" sz="1800" dirty="0"/>
              <a:t>. Під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x, y, z</a:t>
            </a:r>
            <a:r>
              <a:rPr lang="en-US" sz="1800" dirty="0"/>
              <a:t> </a:t>
            </a:r>
            <a:r>
              <a:rPr lang="uk-UA" sz="1800" u="sng" dirty="0">
                <a:highlight>
                  <a:srgbClr val="00FFFF"/>
                </a:highlight>
              </a:rPr>
              <a:t>виділяється пам'ять</a:t>
            </a:r>
            <a:r>
              <a:rPr lang="uk-UA" sz="1800" dirty="0"/>
              <a:t>, як під будь-які змінні. Після останнього оголошеного об'єкта має бути вказана</a:t>
            </a:r>
            <a:r>
              <a:rPr lang="en-US" sz="1800" dirty="0"/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sz="1800" dirty="0"/>
              <a:t> Зобразимо розподіл пам'яті для об'єкта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1800" dirty="0"/>
              <a:t>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042A40-1076-4634-914D-FEB8C669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79" y="2690808"/>
            <a:ext cx="5296639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 err="1"/>
              <a:t>Пишемо</a:t>
            </a:r>
            <a:r>
              <a:rPr lang="ru-RU" sz="3200" b="1" dirty="0"/>
              <a:t> </a:t>
            </a:r>
            <a:r>
              <a:rPr lang="ru-RU" sz="3200" b="1" dirty="0" err="1"/>
              <a:t>свої</a:t>
            </a:r>
            <a:r>
              <a:rPr lang="ru-RU" sz="3200" b="1" dirty="0"/>
              <a:t> </a:t>
            </a:r>
            <a:r>
              <a:rPr lang="ru-RU" sz="3200" b="1" dirty="0" err="1"/>
              <a:t>власні</a:t>
            </a:r>
            <a:r>
              <a:rPr lang="ru-RU" sz="3200" b="1" dirty="0"/>
              <a:t> </a:t>
            </a:r>
            <a:r>
              <a:rPr lang="ru-RU" sz="3200" b="1" dirty="0" err="1"/>
              <a:t>заголовкові</a:t>
            </a:r>
            <a:r>
              <a:rPr lang="ru-RU" sz="3200" b="1" dirty="0"/>
              <a:t> </a:t>
            </a:r>
            <a:r>
              <a:rPr lang="ru-RU" sz="3200" b="1" dirty="0" err="1"/>
              <a:t>файли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Ми </a:t>
            </a:r>
            <a:r>
              <a:rPr lang="ru-RU" sz="1800" dirty="0" err="1"/>
              <a:t>використовували</a:t>
            </a:r>
            <a:r>
              <a:rPr lang="ru-RU" sz="1800" dirty="0"/>
              <a:t> прототип,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повідомити</a:t>
            </a:r>
            <a:r>
              <a:rPr lang="ru-RU" sz="1800" dirty="0"/>
              <a:t> </a:t>
            </a:r>
            <a:r>
              <a:rPr lang="ru-RU" sz="1800" dirty="0" err="1"/>
              <a:t>компілятор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таке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. Як ми </a:t>
            </a:r>
            <a:r>
              <a:rPr lang="ru-RU" sz="1800" dirty="0" err="1"/>
              <a:t>вже</a:t>
            </a:r>
            <a:r>
              <a:rPr lang="ru-RU" sz="1800" dirty="0"/>
              <a:t> говорили, </a:t>
            </a:r>
            <a:r>
              <a:rPr lang="ru-RU" sz="1800" dirty="0" err="1"/>
              <a:t>записувати</a:t>
            </a:r>
            <a:r>
              <a:rPr lang="ru-RU" sz="1800" dirty="0"/>
              <a:t> в кожному </a:t>
            </a:r>
            <a:r>
              <a:rPr lang="ru-RU" sz="1800" dirty="0" err="1"/>
              <a:t>файлі</a:t>
            </a:r>
            <a:r>
              <a:rPr lang="ru-RU" sz="1800" dirty="0"/>
              <a:t> </a:t>
            </a:r>
            <a:r>
              <a:rPr lang="ru-RU" sz="1800" dirty="0" err="1"/>
              <a:t>попередні</a:t>
            </a:r>
            <a:r>
              <a:rPr lang="ru-RU" sz="1800" dirty="0"/>
              <a:t> </a:t>
            </a:r>
            <a:r>
              <a:rPr lang="ru-RU" sz="1800" dirty="0" err="1"/>
              <a:t>оголошення</a:t>
            </a:r>
            <a:r>
              <a:rPr lang="ru-RU" sz="1800" dirty="0"/>
              <a:t> </a:t>
            </a:r>
            <a:r>
              <a:rPr lang="ru-RU" sz="1800" dirty="0" err="1"/>
              <a:t>використовуваних</a:t>
            </a:r>
            <a:r>
              <a:rPr lang="ru-RU" sz="1800" dirty="0"/>
              <a:t> </a:t>
            </a:r>
            <a:r>
              <a:rPr lang="ru-RU" sz="1800" dirty="0" err="1"/>
              <a:t>функцій</a:t>
            </a:r>
            <a:r>
              <a:rPr lang="ru-RU" sz="1800" dirty="0"/>
              <a:t> — справа не </a:t>
            </a:r>
            <a:r>
              <a:rPr lang="ru-RU" sz="1800" dirty="0" err="1"/>
              <a:t>дуже</a:t>
            </a:r>
            <a:r>
              <a:rPr lang="ru-RU" sz="1800" dirty="0"/>
              <a:t> </a:t>
            </a:r>
            <a:r>
              <a:rPr lang="ru-RU" sz="1800" dirty="0" err="1"/>
              <a:t>захоплююча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І тут нам на </a:t>
            </a:r>
            <a:r>
              <a:rPr lang="ru-RU" sz="1800" dirty="0" err="1"/>
              <a:t>допомогу</a:t>
            </a:r>
            <a:r>
              <a:rPr lang="ru-RU" sz="1800" dirty="0"/>
              <a:t> </a:t>
            </a:r>
            <a:r>
              <a:rPr lang="ru-RU" sz="1800" dirty="0" err="1"/>
              <a:t>приходять</a:t>
            </a:r>
            <a:r>
              <a:rPr lang="ru-RU" sz="1800" dirty="0"/>
              <a:t> заголовки. </a:t>
            </a:r>
            <a:r>
              <a:rPr lang="ru-RU" sz="1800" b="1" dirty="0" err="1">
                <a:highlight>
                  <a:srgbClr val="00FF00"/>
                </a:highlight>
              </a:rPr>
              <a:t>Досить</a:t>
            </a:r>
            <a:r>
              <a:rPr lang="ru-RU" sz="1800" b="1" dirty="0">
                <a:highlight>
                  <a:srgbClr val="00FF00"/>
                </a:highlight>
              </a:rPr>
              <a:t> просто </a:t>
            </a:r>
            <a:r>
              <a:rPr lang="ru-RU" sz="1800" b="1" dirty="0" err="1">
                <a:highlight>
                  <a:srgbClr val="00FF00"/>
                </a:highlight>
              </a:rPr>
              <a:t>написати</a:t>
            </a:r>
            <a:r>
              <a:rPr lang="ru-RU" sz="1800" b="1" dirty="0">
                <a:highlight>
                  <a:srgbClr val="00FF00"/>
                </a:highlight>
              </a:rPr>
              <a:t> один заголовок і </a:t>
            </a:r>
            <a:r>
              <a:rPr lang="ru-RU" sz="1800" b="1" dirty="0" err="1">
                <a:highlight>
                  <a:srgbClr val="00FF00"/>
                </a:highlight>
              </a:rPr>
              <a:t>його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буде повторно </a:t>
            </a:r>
            <a:r>
              <a:rPr lang="ru-RU" sz="1800" b="1" dirty="0" err="1">
                <a:highlight>
                  <a:srgbClr val="00FF00"/>
                </a:highlight>
              </a:rPr>
              <a:t>використовувати</a:t>
            </a:r>
            <a:r>
              <a:rPr lang="ru-RU" sz="1800" b="1" dirty="0">
                <a:highlight>
                  <a:srgbClr val="00FF00"/>
                </a:highlight>
              </a:rPr>
              <a:t> в будь-</a:t>
            </a:r>
            <a:r>
              <a:rPr lang="ru-RU" sz="1800" b="1" dirty="0" err="1">
                <a:highlight>
                  <a:srgbClr val="00FF00"/>
                </a:highlight>
              </a:rPr>
              <a:t>якій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кількості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програм</a:t>
            </a:r>
            <a:r>
              <a:rPr lang="ru-RU" sz="1800" dirty="0"/>
              <a:t>.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вносити</a:t>
            </a:r>
            <a:r>
              <a:rPr lang="ru-RU" sz="1800" dirty="0"/>
              <a:t> </a:t>
            </a:r>
            <a:r>
              <a:rPr lang="ru-RU" sz="1800" dirty="0" err="1"/>
              <a:t>зміни</a:t>
            </a:r>
            <a:r>
              <a:rPr lang="ru-RU" sz="1800" dirty="0"/>
              <a:t> в </a:t>
            </a:r>
            <a:r>
              <a:rPr lang="ru-RU" sz="1800" dirty="0" err="1"/>
              <a:t>такий</a:t>
            </a:r>
            <a:r>
              <a:rPr lang="ru-RU" sz="1800" dirty="0"/>
              <a:t> код (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додати</a:t>
            </a:r>
            <a:r>
              <a:rPr lang="ru-RU" sz="1800" dirty="0"/>
              <a:t> </a:t>
            </a:r>
            <a:r>
              <a:rPr lang="ru-RU" sz="1800" dirty="0" err="1"/>
              <a:t>ще</a:t>
            </a:r>
            <a:r>
              <a:rPr lang="ru-RU" sz="1800" dirty="0"/>
              <a:t> один параметр) </a:t>
            </a:r>
            <a:r>
              <a:rPr lang="ru-RU" sz="1800" dirty="0" err="1"/>
              <a:t>набагато</a:t>
            </a:r>
            <a:r>
              <a:rPr lang="ru-RU" sz="1800" dirty="0"/>
              <a:t> </a:t>
            </a:r>
            <a:r>
              <a:rPr lang="ru-RU" sz="1800" dirty="0" err="1"/>
              <a:t>легше</a:t>
            </a:r>
            <a:r>
              <a:rPr lang="ru-RU" sz="1800" dirty="0"/>
              <a:t>, </a:t>
            </a:r>
            <a:r>
              <a:rPr lang="ru-RU" sz="1800" dirty="0" err="1"/>
              <a:t>ніж</a:t>
            </a:r>
            <a:r>
              <a:rPr lang="ru-RU" sz="1800" dirty="0"/>
              <a:t> </a:t>
            </a:r>
            <a:r>
              <a:rPr lang="ru-RU" sz="1800" dirty="0" err="1"/>
              <a:t>вносити</a:t>
            </a:r>
            <a:r>
              <a:rPr lang="ru-RU" sz="1800" dirty="0"/>
              <a:t> </a:t>
            </a:r>
            <a:r>
              <a:rPr lang="ru-RU" sz="1800" dirty="0" err="1"/>
              <a:t>зміни</a:t>
            </a:r>
            <a:r>
              <a:rPr lang="ru-RU" sz="1800" dirty="0"/>
              <a:t> у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наявні</a:t>
            </a:r>
            <a:r>
              <a:rPr lang="ru-RU" sz="1800" dirty="0"/>
              <a:t> </a:t>
            </a:r>
            <a:r>
              <a:rPr lang="ru-RU" sz="1800" dirty="0" err="1"/>
              <a:t>файли</a:t>
            </a:r>
            <a:r>
              <a:rPr lang="ru-RU" sz="1800" dirty="0"/>
              <a:t>, де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код.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6D301-59A7-4E42-8E4F-67855D42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982" y="708950"/>
            <a:ext cx="5714035" cy="31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5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sz="4400" b="1" dirty="0" err="1"/>
              <a:t>Пишемо</a:t>
            </a:r>
            <a:r>
              <a:rPr lang="ru-RU" sz="4400" b="1" dirty="0"/>
              <a:t> </a:t>
            </a:r>
            <a:r>
              <a:rPr lang="ru-RU" sz="4400" b="1" dirty="0" err="1"/>
              <a:t>свої</a:t>
            </a:r>
            <a:r>
              <a:rPr lang="ru-RU" sz="4400" b="1" dirty="0"/>
              <a:t> </a:t>
            </a:r>
            <a:r>
              <a:rPr lang="ru-RU" sz="4400" b="1" dirty="0" err="1"/>
              <a:t>власні</a:t>
            </a:r>
            <a:r>
              <a:rPr lang="ru-RU" sz="4400" b="1" dirty="0"/>
              <a:t> </a:t>
            </a:r>
            <a:r>
              <a:rPr lang="ru-RU" sz="4400" b="1" dirty="0" err="1"/>
              <a:t>заголовкові</a:t>
            </a:r>
            <a:r>
              <a:rPr lang="ru-RU" sz="4400" b="1" dirty="0"/>
              <a:t> </a:t>
            </a:r>
            <a:r>
              <a:rPr lang="ru-RU" sz="4400" b="1" dirty="0" err="1"/>
              <a:t>файли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Написати свій власний заголовок не так вже й складно. Заголовкові файли складаються з двох частин: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Директиви препроцесора — зокрема, </a:t>
            </a:r>
            <a:r>
              <a:rPr lang="en-US" sz="1800" b="1" dirty="0"/>
              <a:t>header guards</a:t>
            </a:r>
            <a:r>
              <a:rPr lang="en-US" sz="1800" dirty="0"/>
              <a:t>, </a:t>
            </a:r>
            <a:r>
              <a:rPr lang="uk-UA" sz="1800" dirty="0"/>
              <a:t>які запобігають викликам заголовка більше одного разу з одного і того ж файлу.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Вміст заголовкового файлу — </a:t>
            </a:r>
            <a:r>
              <a:rPr lang="uk-UA" sz="1800" b="1" dirty="0"/>
              <a:t>набір оголошень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Всі ваші заголовки (які ви написали самостійно) повинні мати розширення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1F18F9-3B4F-41DF-BAFC-2EE15F96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29000"/>
            <a:ext cx="12192000" cy="296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75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sz="4400" b="1" dirty="0" err="1"/>
              <a:t>Пишемо</a:t>
            </a:r>
            <a:r>
              <a:rPr lang="ru-RU" sz="4400" b="1" dirty="0"/>
              <a:t> </a:t>
            </a:r>
            <a:r>
              <a:rPr lang="ru-RU" sz="4400" b="1" dirty="0" err="1"/>
              <a:t>свої</a:t>
            </a:r>
            <a:r>
              <a:rPr lang="ru-RU" sz="4400" b="1" dirty="0"/>
              <a:t> </a:t>
            </a:r>
            <a:r>
              <a:rPr lang="ru-RU" sz="4400" b="1" dirty="0" err="1"/>
              <a:t>власні</a:t>
            </a:r>
            <a:r>
              <a:rPr lang="ru-RU" sz="4400" b="1" dirty="0"/>
              <a:t> </a:t>
            </a:r>
            <a:r>
              <a:rPr lang="ru-RU" sz="4400" b="1" dirty="0" err="1"/>
              <a:t>заголовкові</a:t>
            </a:r>
            <a:r>
              <a:rPr lang="ru-RU" sz="4400" b="1" dirty="0"/>
              <a:t> </a:t>
            </a:r>
            <a:r>
              <a:rPr lang="ru-RU" sz="4400" b="1" dirty="0" err="1"/>
              <a:t>файли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файл в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</a:t>
            </a:r>
            <a:r>
              <a:rPr lang="ru-RU" sz="1800" dirty="0"/>
              <a:t>, вам </a:t>
            </a:r>
            <a:r>
              <a:rPr lang="ru-RU" sz="1800" dirty="0" err="1"/>
              <a:t>спочатку</a:t>
            </a:r>
            <a:r>
              <a:rPr lang="ru-RU" sz="1800" dirty="0"/>
              <a:t> </a:t>
            </a:r>
            <a:r>
              <a:rPr lang="ru-RU" sz="1800" dirty="0" err="1"/>
              <a:t>потрібно</a:t>
            </a:r>
            <a:r>
              <a:rPr lang="ru-RU" sz="1800" dirty="0"/>
              <a:t> буде </a:t>
            </a:r>
            <a:r>
              <a:rPr lang="ru-RU" sz="1800" dirty="0" err="1"/>
              <a:t>підключити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до проекту.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</a:t>
            </a:r>
            <a:r>
              <a:rPr lang="ru-RU" sz="1800" dirty="0"/>
              <a:t>, в </a:t>
            </a:r>
            <a:r>
              <a:rPr lang="ru-RU" sz="1800" dirty="0" err="1"/>
              <a:t>якому</a:t>
            </a:r>
            <a:r>
              <a:rPr lang="ru-RU" sz="1800" dirty="0"/>
              <a:t> ми </a:t>
            </a:r>
            <a:r>
              <a:rPr lang="ru-RU" sz="1800" dirty="0" err="1"/>
              <a:t>підключаємо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add.h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add.cpp </a:t>
            </a:r>
            <a:r>
              <a:rPr lang="ru-RU" sz="1800" dirty="0" err="1"/>
              <a:t>залишається</a:t>
            </a:r>
            <a:r>
              <a:rPr lang="ru-RU" sz="1800" dirty="0"/>
              <a:t> без </a:t>
            </a:r>
            <a:r>
              <a:rPr lang="ru-RU" sz="1800" dirty="0" err="1"/>
              <a:t>змін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3730E7-998E-4368-9B75-CF8CC227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13" y="1808672"/>
            <a:ext cx="8333772" cy="29738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939E9E-1579-49F4-81E3-4708338D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975" y="4940314"/>
            <a:ext cx="3780074" cy="15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4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sz="4400" b="1" dirty="0" err="1"/>
              <a:t>Пишемо</a:t>
            </a:r>
            <a:r>
              <a:rPr lang="ru-RU" sz="4400" b="1" dirty="0"/>
              <a:t> </a:t>
            </a:r>
            <a:r>
              <a:rPr lang="ru-RU" sz="4400" b="1" dirty="0" err="1"/>
              <a:t>свої</a:t>
            </a:r>
            <a:r>
              <a:rPr lang="ru-RU" sz="4400" b="1" dirty="0"/>
              <a:t> </a:t>
            </a:r>
            <a:r>
              <a:rPr lang="ru-RU" sz="4400" b="1" dirty="0" err="1"/>
              <a:t>власні</a:t>
            </a:r>
            <a:r>
              <a:rPr lang="ru-RU" sz="4400" b="1" dirty="0"/>
              <a:t> </a:t>
            </a:r>
            <a:r>
              <a:rPr lang="ru-RU" sz="4400" b="1" dirty="0" err="1"/>
              <a:t>заголовкові</a:t>
            </a:r>
            <a:r>
              <a:rPr lang="ru-RU" sz="4400" b="1" dirty="0"/>
              <a:t> </a:t>
            </a:r>
            <a:r>
              <a:rPr lang="ru-RU" sz="4400" b="1" dirty="0" err="1"/>
              <a:t>файли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Коли компілятор зустрічає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include 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800" dirty="0"/>
              <a:t>, </a:t>
            </a:r>
            <a:r>
              <a:rPr lang="uk-UA" sz="1800" dirty="0"/>
              <a:t>то він копіює весь вміст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add.h</a:t>
            </a:r>
            <a:r>
              <a:rPr lang="en-US" sz="1800" dirty="0"/>
              <a:t> </a:t>
            </a:r>
            <a:r>
              <a:rPr lang="uk-UA" sz="1800" dirty="0"/>
              <a:t>в поточний файл. Таким чином, ми отримуємо попереднє оголошення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Примітка</a:t>
            </a:r>
            <a:r>
              <a:rPr lang="ru-RU" sz="1800" dirty="0"/>
              <a:t>: При </a:t>
            </a:r>
            <a:r>
              <a:rPr lang="ru-RU" sz="1800" dirty="0" err="1"/>
              <a:t>підключенні</a:t>
            </a:r>
            <a:r>
              <a:rPr lang="ru-RU" sz="1800" dirty="0"/>
              <a:t> </a:t>
            </a:r>
            <a:r>
              <a:rPr lang="ru-RU" sz="1800" dirty="0" err="1"/>
              <a:t>заголовкового</a:t>
            </a:r>
            <a:r>
              <a:rPr lang="ru-RU" sz="1800" dirty="0"/>
              <a:t> файлу, весь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вміст</a:t>
            </a:r>
            <a:r>
              <a:rPr lang="ru-RU" sz="1800" dirty="0"/>
              <a:t> </a:t>
            </a:r>
            <a:r>
              <a:rPr lang="ru-RU" sz="1800" dirty="0" err="1"/>
              <a:t>вставляється</a:t>
            </a:r>
            <a:r>
              <a:rPr lang="ru-RU" sz="1800" dirty="0"/>
              <a:t> </a:t>
            </a:r>
            <a:r>
              <a:rPr lang="ru-RU" sz="1800" dirty="0" err="1"/>
              <a:t>відразу</a:t>
            </a:r>
            <a:r>
              <a:rPr lang="ru-RU" sz="1800" dirty="0"/>
              <a:t> ж </a:t>
            </a:r>
            <a:r>
              <a:rPr lang="ru-RU" sz="1800" dirty="0" err="1"/>
              <a:t>після</a:t>
            </a:r>
            <a:r>
              <a:rPr lang="ru-RU" sz="1800" dirty="0"/>
              <a:t> рядка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#include ...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ви отримали помилку від компілятора, що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не знайдено, то переконайтеся, що ім’я вашого файлу точно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add.h</a:t>
            </a:r>
            <a:r>
              <a:rPr lang="en-US" sz="1800" dirty="0"/>
              <a:t>. </a:t>
            </a:r>
            <a:r>
              <a:rPr lang="uk-UA" sz="1800" dirty="0"/>
              <a:t>Цілком можливо, що ви могли зробити помилку, наприклад: просто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/>
              <a:t> (</a:t>
            </a:r>
            <a:r>
              <a:rPr lang="uk-UA" sz="1800" dirty="0"/>
              <a:t>без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800" dirty="0"/>
              <a:t>)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add.h.txt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add.hpp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ви отримали помилку від </a:t>
            </a:r>
            <a:r>
              <a:rPr lang="uk-UA" sz="1800" dirty="0" err="1"/>
              <a:t>лінкера</a:t>
            </a:r>
            <a:r>
              <a:rPr lang="uk-UA" sz="1800" dirty="0"/>
              <a:t>, що функція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dd() </a:t>
            </a:r>
            <a:r>
              <a:rPr lang="uk-UA" sz="1800" dirty="0"/>
              <a:t>не визначена, то переконайтеся, що ви </a:t>
            </a:r>
            <a:r>
              <a:rPr lang="uk-UA" sz="1800" dirty="0" err="1"/>
              <a:t>коректно</a:t>
            </a:r>
            <a:r>
              <a:rPr lang="uk-UA" sz="1800" dirty="0"/>
              <a:t> підключили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add.cpp </a:t>
            </a:r>
            <a:r>
              <a:rPr lang="uk-UA" sz="1800" dirty="0"/>
              <a:t>до вашого проекту (і до компіляції також)!</a:t>
            </a:r>
          </a:p>
        </p:txBody>
      </p:sp>
    </p:spTree>
    <p:extLst>
      <p:ext uri="{BB962C8B-B14F-4D97-AF65-F5344CB8AC3E}">
        <p14:creationId xmlns:p14="http://schemas.microsoft.com/office/powerpoint/2010/main" val="2347890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ru-RU" sz="4400" b="1" dirty="0" err="1"/>
              <a:t>Багатофайлові</a:t>
            </a:r>
            <a:r>
              <a:rPr lang="ru-RU" sz="4400" b="1" dirty="0"/>
              <a:t> </a:t>
            </a:r>
            <a:r>
              <a:rPr lang="ru-RU" sz="4400" b="1" dirty="0" err="1"/>
              <a:t>програми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675A49C-3758-43D9-9E26-1D64B5D13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7" y="857691"/>
            <a:ext cx="11007524" cy="58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003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sz="4400" b="1" dirty="0" err="1"/>
              <a:t>Багатофайлові</a:t>
            </a:r>
            <a:r>
              <a:rPr lang="ru-RU" sz="4400" b="1" dirty="0"/>
              <a:t> </a:t>
            </a:r>
            <a:r>
              <a:rPr lang="ru-RU" sz="4400" b="1" dirty="0" err="1"/>
              <a:t>програми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17BE7A-CEDE-4B31-84F7-43F62471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4" y="709612"/>
            <a:ext cx="889635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231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sz="4400" b="1" dirty="0" err="1"/>
              <a:t>Багатофайлові</a:t>
            </a:r>
            <a:r>
              <a:rPr lang="ru-RU" sz="4400" b="1" dirty="0"/>
              <a:t> </a:t>
            </a:r>
            <a:r>
              <a:rPr lang="ru-RU" sz="4400" b="1" dirty="0" err="1"/>
              <a:t>програми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B8018F6-71E5-42D3-96AC-308C508F9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05" y="1045778"/>
            <a:ext cx="9509988" cy="530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58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0EF8860-EE2E-4AE6-8D7F-EFD7DEAB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6" y="317459"/>
            <a:ext cx="68199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6595B08-E317-4777-B003-E35A9ABF8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98" y="2650412"/>
            <a:ext cx="5695409" cy="40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407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Не </a:t>
            </a:r>
            <a:r>
              <a:rPr lang="ru-RU" sz="1800" dirty="0" err="1"/>
              <a:t>пишіть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рядок в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</a:t>
            </a:r>
            <a:r>
              <a:rPr lang="ru-RU" sz="1800" dirty="0"/>
              <a:t>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#include "add.cpp"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Це призведе до того, що компілятор вставить весь вміст </a:t>
            </a:r>
            <a:r>
              <a:rPr lang="en-US" sz="1800" dirty="0"/>
              <a:t>add.cpp </a:t>
            </a:r>
            <a:r>
              <a:rPr lang="uk-UA" sz="1800" dirty="0"/>
              <a:t>безпосередньо в </a:t>
            </a:r>
            <a:r>
              <a:rPr lang="en-US" sz="1800" dirty="0"/>
              <a:t>main.cpp </a:t>
            </a:r>
            <a:r>
              <a:rPr lang="uk-UA" sz="1800" dirty="0"/>
              <a:t>замість того, щоб розглядати ці файли як окремі.</a:t>
            </a:r>
          </a:p>
        </p:txBody>
      </p:sp>
    </p:spTree>
    <p:extLst>
      <p:ext uri="{BB962C8B-B14F-4D97-AF65-F5344CB8AC3E}">
        <p14:creationId xmlns:p14="http://schemas.microsoft.com/office/powerpoint/2010/main" val="1334916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Кутові дужки (&lt;&gt;) </a:t>
            </a:r>
            <a:r>
              <a:rPr lang="en-US" b="1" dirty="0"/>
              <a:t>vs. </a:t>
            </a:r>
            <a:r>
              <a:rPr lang="uk-UA" b="1" dirty="0"/>
              <a:t>Подвійні лапки (“”)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Ви, напевно, хочете дізнатися, чому використовуються </a:t>
            </a:r>
            <a:r>
              <a:rPr lang="uk-UA" sz="1800" b="1" dirty="0">
                <a:highlight>
                  <a:srgbClr val="00FF00"/>
                </a:highlight>
              </a:rPr>
              <a:t>кутові дужки </a:t>
            </a:r>
            <a:r>
              <a:rPr lang="uk-UA" sz="1800" dirty="0"/>
              <a:t>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uk-UA" sz="1800" b="1" dirty="0">
                <a:highlight>
                  <a:srgbClr val="00FFFF"/>
                </a:highlight>
              </a:rPr>
              <a:t>подвійні лапки </a:t>
            </a:r>
            <a:r>
              <a:rPr lang="uk-UA" sz="1800" dirty="0"/>
              <a:t>для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add.h</a:t>
            </a:r>
            <a:r>
              <a:rPr lang="en-US" sz="1800" dirty="0"/>
              <a:t>. </a:t>
            </a:r>
            <a:r>
              <a:rPr lang="uk-UA" sz="1800" dirty="0"/>
              <a:t>Справа в тому, що, </a:t>
            </a:r>
            <a:r>
              <a:rPr lang="uk-UA" sz="1800" b="1" dirty="0">
                <a:highlight>
                  <a:srgbClr val="00FF00"/>
                </a:highlight>
              </a:rPr>
              <a:t>використовуючи кутові дужки, ми повідомляємо компілятор, що заголовковий файл, який підключається, написаний не нами </a:t>
            </a:r>
            <a:r>
              <a:rPr lang="uk-UA" sz="1800" dirty="0"/>
              <a:t>(він є “системним”, тобто тим, який надається Стандартною бібліотекою С++), так що шукати цей заголовок слід в системних директоріях. </a:t>
            </a:r>
            <a:r>
              <a:rPr lang="uk-UA" sz="1800" b="1" dirty="0">
                <a:highlight>
                  <a:srgbClr val="00FFFF"/>
                </a:highlight>
              </a:rPr>
              <a:t>Подвійні лапки повідомляють компілятор, що ми підключаємо наш власний заголовок, який ми написали самостійно, тому шукати його слід в поточній директорії нашого проекту</a:t>
            </a:r>
            <a:r>
              <a:rPr lang="uk-UA" sz="1800" dirty="0"/>
              <a:t>. Якщо файлу там не виявиться, то компілятор почне перевіряти інші шляхи, у тому числі і системні директорії.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Правило: </a:t>
            </a:r>
            <a:r>
              <a:rPr lang="ru-RU" sz="1800" b="1" dirty="0" err="1">
                <a:highlight>
                  <a:srgbClr val="00FF00"/>
                </a:highlight>
              </a:rPr>
              <a:t>Використовуйте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кутові</a:t>
            </a:r>
            <a:r>
              <a:rPr lang="ru-RU" sz="1800" b="1" dirty="0">
                <a:highlight>
                  <a:srgbClr val="00FF00"/>
                </a:highlight>
              </a:rPr>
              <a:t> дужки для </a:t>
            </a:r>
            <a:r>
              <a:rPr lang="ru-RU" sz="1800" b="1" dirty="0" err="1">
                <a:highlight>
                  <a:srgbClr val="00FF00"/>
                </a:highlight>
              </a:rPr>
              <a:t>підключення</a:t>
            </a:r>
            <a:r>
              <a:rPr lang="ru-RU" sz="1800" b="1" dirty="0">
                <a:highlight>
                  <a:srgbClr val="00FF00"/>
                </a:highlight>
              </a:rPr>
              <a:t> “</a:t>
            </a:r>
            <a:r>
              <a:rPr lang="ru-RU" sz="1800" b="1" dirty="0" err="1">
                <a:highlight>
                  <a:srgbClr val="00FF00"/>
                </a:highlight>
              </a:rPr>
              <a:t>системних</a:t>
            </a:r>
            <a:r>
              <a:rPr lang="ru-RU" sz="1800" b="1" dirty="0">
                <a:highlight>
                  <a:srgbClr val="00FF00"/>
                </a:highlight>
              </a:rPr>
              <a:t>” </a:t>
            </a:r>
            <a:r>
              <a:rPr lang="ru-RU" sz="1800" b="1" dirty="0" err="1">
                <a:highlight>
                  <a:srgbClr val="00FF00"/>
                </a:highlight>
              </a:rPr>
              <a:t>заголовкових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файлів</a:t>
            </a:r>
            <a:r>
              <a:rPr lang="ru-RU" sz="1800" b="1" dirty="0">
                <a:highlight>
                  <a:srgbClr val="00FF00"/>
                </a:highlight>
              </a:rPr>
              <a:t> і </a:t>
            </a:r>
            <a:r>
              <a:rPr lang="ru-RU" sz="1800" b="1" dirty="0" err="1">
                <a:highlight>
                  <a:srgbClr val="00FF00"/>
                </a:highlight>
              </a:rPr>
              <a:t>подвійні</a:t>
            </a:r>
            <a:r>
              <a:rPr lang="ru-RU" sz="1800" b="1" dirty="0">
                <a:highlight>
                  <a:srgbClr val="00FF00"/>
                </a:highlight>
              </a:rPr>
              <a:t> лапки для </a:t>
            </a:r>
            <a:r>
              <a:rPr lang="ru-RU" sz="1800" b="1" dirty="0" err="1">
                <a:highlight>
                  <a:srgbClr val="00FF00"/>
                </a:highlight>
              </a:rPr>
              <a:t>всього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іншого</a:t>
            </a:r>
            <a:r>
              <a:rPr lang="ru-RU" sz="1800" b="1" dirty="0">
                <a:highlight>
                  <a:srgbClr val="00FF00"/>
                </a:highlight>
              </a:rPr>
              <a:t> (ваших </a:t>
            </a:r>
            <a:r>
              <a:rPr lang="ru-RU" sz="1800" b="1" dirty="0" err="1">
                <a:highlight>
                  <a:srgbClr val="00FF00"/>
                </a:highlight>
              </a:rPr>
              <a:t>власних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заголовків</a:t>
            </a:r>
            <a:r>
              <a:rPr lang="ru-RU" sz="1800" b="1" dirty="0">
                <a:highlight>
                  <a:srgbClr val="00FF00"/>
                </a:highlight>
              </a:rPr>
              <a:t>).</a:t>
            </a: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/>
              <a:t>Варто </a:t>
            </a:r>
            <a:r>
              <a:rPr lang="ru-RU" sz="1800" b="1" dirty="0" err="1"/>
              <a:t>відзначити</a:t>
            </a:r>
            <a:r>
              <a:rPr lang="ru-RU" sz="1800" b="1" dirty="0"/>
              <a:t>, </a:t>
            </a:r>
            <a:r>
              <a:rPr lang="ru-RU" sz="1800" b="1" dirty="0" err="1"/>
              <a:t>що</a:t>
            </a:r>
            <a:r>
              <a:rPr lang="ru-RU" sz="1800" b="1" dirty="0"/>
              <a:t> </a:t>
            </a:r>
            <a:r>
              <a:rPr lang="ru-RU" sz="1800" b="1" dirty="0" err="1"/>
              <a:t>одні</a:t>
            </a:r>
            <a:r>
              <a:rPr lang="ru-RU" sz="1800" b="1" dirty="0"/>
              <a:t> заголовки </a:t>
            </a:r>
            <a:r>
              <a:rPr lang="ru-RU" sz="1800" b="1" dirty="0" err="1"/>
              <a:t>можуть</a:t>
            </a:r>
            <a:r>
              <a:rPr lang="ru-RU" sz="1800" b="1" dirty="0"/>
              <a:t> </a:t>
            </a:r>
            <a:r>
              <a:rPr lang="ru-RU" sz="1800" b="1" dirty="0" err="1"/>
              <a:t>підключати</a:t>
            </a:r>
            <a:r>
              <a:rPr lang="ru-RU" sz="1800" b="1" dirty="0"/>
              <a:t> </a:t>
            </a:r>
            <a:r>
              <a:rPr lang="ru-RU" sz="1800" b="1" dirty="0" err="1"/>
              <a:t>інші</a:t>
            </a:r>
            <a:r>
              <a:rPr lang="ru-RU" sz="1800" b="1" dirty="0"/>
              <a:t> заголовки. </a:t>
            </a:r>
            <a:r>
              <a:rPr lang="ru-RU" sz="1800" b="1" dirty="0" err="1"/>
              <a:t>Проте</a:t>
            </a:r>
            <a:r>
              <a:rPr lang="ru-RU" sz="1800" b="1" dirty="0"/>
              <a:t> я не рекомендую </a:t>
            </a:r>
            <a:r>
              <a:rPr lang="ru-RU" sz="1800" b="1" dirty="0" err="1"/>
              <a:t>це</a:t>
            </a:r>
            <a:r>
              <a:rPr lang="ru-RU" sz="1800" b="1" dirty="0"/>
              <a:t> </a:t>
            </a:r>
            <a:r>
              <a:rPr lang="ru-RU" sz="1800" b="1" dirty="0" err="1"/>
              <a:t>робити</a:t>
            </a:r>
            <a:r>
              <a:rPr lang="ru-RU" sz="1800" b="1" dirty="0"/>
              <a:t>.</a:t>
            </a:r>
            <a:endParaRPr lang="uk-UA" sz="1800" b="1" dirty="0"/>
          </a:p>
        </p:txBody>
      </p:sp>
    </p:spTree>
    <p:extLst>
      <p:ext uri="{BB962C8B-B14F-4D97-AF65-F5344CB8AC3E}">
        <p14:creationId xmlns:p14="http://schemas.microsoft.com/office/powerpoint/2010/main" val="146684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Особливості структур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4. </a:t>
            </a:r>
            <a:r>
              <a:rPr lang="uk-UA" sz="1800" b="1" dirty="0">
                <a:highlight>
                  <a:srgbClr val="00FF00"/>
                </a:highlight>
              </a:rPr>
              <a:t>Опис структури</a:t>
            </a:r>
            <a:r>
              <a:rPr lang="uk-UA" sz="1800" dirty="0"/>
              <a:t>, за яким не йде список об'єктів, що не призводить до виділення пам'яті (як у програмі вище); він </a:t>
            </a:r>
            <a:r>
              <a:rPr lang="uk-UA" sz="1800" b="1" dirty="0">
                <a:highlight>
                  <a:srgbClr val="00FF00"/>
                </a:highlight>
              </a:rPr>
              <a:t>тільки визначає шаблон (форму) структури</a:t>
            </a:r>
            <a:r>
              <a:rPr lang="uk-UA" sz="1800" dirty="0"/>
              <a:t>. Однак, якщо такий опис забезпечений ім'ям типу (наприклад,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sz="1800" dirty="0"/>
              <a:t>), </a:t>
            </a:r>
            <a:r>
              <a:rPr lang="uk-UA" sz="1800" dirty="0"/>
              <a:t>то це ім'я типу може бути використане пізніше при визначенні об'єктів структур (визначення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yourBirthday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та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myBirthday</a:t>
            </a:r>
            <a:r>
              <a:rPr lang="en-US" sz="1800" dirty="0"/>
              <a:t> </a:t>
            </a:r>
            <a:r>
              <a:rPr lang="uk-UA" sz="1800" dirty="0"/>
              <a:t>в програмі).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5. Об'єкт структури можна форматувати, помістивши слідом за його оголошенням </a:t>
            </a:r>
            <a:r>
              <a:rPr lang="uk-UA" sz="1800" b="1" u="sng" dirty="0">
                <a:highlight>
                  <a:srgbClr val="00FF00"/>
                </a:highlight>
              </a:rPr>
              <a:t>список </a:t>
            </a:r>
            <a:r>
              <a:rPr lang="uk-UA" sz="1800" b="1" u="sng" dirty="0" err="1">
                <a:highlight>
                  <a:srgbClr val="00FF00"/>
                </a:highlight>
              </a:rPr>
              <a:t>ініціалізаторів</a:t>
            </a:r>
            <a:r>
              <a:rPr lang="uk-UA" sz="1800" b="1" u="sng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для її полів, вписаний у </a:t>
            </a:r>
            <a:r>
              <a:rPr lang="uk-UA" sz="1800" b="1" u="sng" dirty="0">
                <a:highlight>
                  <a:srgbClr val="00FF00"/>
                </a:highlight>
              </a:rPr>
              <a:t>фігурні дужки</a:t>
            </a:r>
            <a:r>
              <a:rPr lang="uk-UA" sz="1800" dirty="0"/>
              <a:t>. У програмі таким чином </a:t>
            </a:r>
            <a:r>
              <a:rPr lang="uk-UA" sz="1800" dirty="0" err="1"/>
              <a:t>ініціалізовано</a:t>
            </a:r>
            <a:r>
              <a:rPr lang="uk-UA" sz="1800" dirty="0"/>
              <a:t> об'єкт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myBirthday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6. </a:t>
            </a:r>
            <a:r>
              <a:rPr lang="ru-RU" sz="1800" b="1" dirty="0" err="1">
                <a:highlight>
                  <a:srgbClr val="00FF00"/>
                </a:highlight>
              </a:rPr>
              <a:t>Звернення</a:t>
            </a:r>
            <a:r>
              <a:rPr lang="ru-RU" sz="1800" dirty="0"/>
              <a:t> до </a:t>
            </a:r>
            <a:r>
              <a:rPr lang="ru-RU" sz="1800" dirty="0" err="1"/>
              <a:t>певного</a:t>
            </a:r>
            <a:r>
              <a:rPr lang="ru-RU" sz="1800" dirty="0"/>
              <a:t> члена (</a:t>
            </a:r>
            <a:r>
              <a:rPr lang="ru-RU" sz="1800" b="1" dirty="0">
                <a:highlight>
                  <a:srgbClr val="00FF00"/>
                </a:highlight>
              </a:rPr>
              <a:t>поля</a:t>
            </a:r>
            <a:r>
              <a:rPr lang="ru-RU" sz="1800" dirty="0"/>
              <a:t>) </a:t>
            </a:r>
            <a:r>
              <a:rPr lang="ru-RU" sz="1800" dirty="0" err="1"/>
              <a:t>структури</a:t>
            </a:r>
            <a:r>
              <a:rPr lang="ru-RU" sz="1800" dirty="0"/>
              <a:t> проводиться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конструкції</a:t>
            </a:r>
            <a:r>
              <a:rPr lang="ru-RU" sz="1800" dirty="0"/>
              <a:t> виду: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ім'я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структури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&gt;.&lt;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ім'я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елемента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0A720E-E378-41E2-8289-B3061915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13" y="3958544"/>
            <a:ext cx="2181529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Чому</a:t>
            </a:r>
            <a:r>
              <a:rPr lang="ru-RU" sz="3600" b="1" dirty="0"/>
              <a:t> </a:t>
            </a:r>
            <a:r>
              <a:rPr lang="ru-RU" sz="3600" b="1" dirty="0" err="1"/>
              <a:t>iostream</a:t>
            </a:r>
            <a:r>
              <a:rPr lang="ru-RU" sz="3600" b="1" dirty="0"/>
              <a:t> </a:t>
            </a:r>
            <a:r>
              <a:rPr lang="ru-RU" sz="3600" b="1" dirty="0" err="1"/>
              <a:t>пишеться</a:t>
            </a:r>
            <a:r>
              <a:rPr lang="ru-RU" sz="3600" b="1" dirty="0"/>
              <a:t> без </a:t>
            </a:r>
            <a:r>
              <a:rPr lang="ru-RU" sz="3600" b="1" dirty="0" err="1"/>
              <a:t>закінчення</a:t>
            </a:r>
            <a:r>
              <a:rPr lang="ru-RU" sz="3600" b="1" dirty="0"/>
              <a:t> .h?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C</a:t>
            </a:r>
            <a:r>
              <a:rPr lang="uk-UA" sz="1800" dirty="0"/>
              <a:t>права в тому, що є два окремих файла: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iostream.h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/>
              <a:t>(</a:t>
            </a:r>
            <a:r>
              <a:rPr lang="uk-UA" sz="1800" dirty="0"/>
              <a:t>заголовок) і просто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sz="1800" dirty="0"/>
              <a:t>! </a:t>
            </a:r>
            <a:r>
              <a:rPr lang="uk-UA" sz="1800" dirty="0"/>
              <a:t>Для пояснення потрібен короткий екскурс в історію.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Коли мова </a:t>
            </a:r>
            <a:r>
              <a:rPr lang="en-US" sz="1800" dirty="0"/>
              <a:t>C++ </a:t>
            </a:r>
            <a:r>
              <a:rPr lang="uk-UA" sz="1800" dirty="0"/>
              <a:t>тільки створювалася, всі файли бібліотеки </a:t>
            </a:r>
            <a:r>
              <a:rPr lang="en-US" sz="1800" dirty="0"/>
              <a:t>Runtime </a:t>
            </a:r>
            <a:r>
              <a:rPr lang="uk-UA" sz="1800" dirty="0"/>
              <a:t>мали закінчення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800" dirty="0"/>
              <a:t>. </a:t>
            </a:r>
            <a:r>
              <a:rPr lang="uk-UA" sz="1800" dirty="0"/>
              <a:t>Оригінальні версії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cin</a:t>
            </a:r>
            <a:r>
              <a:rPr lang="en-US" sz="1800" dirty="0"/>
              <a:t> </a:t>
            </a:r>
            <a:r>
              <a:rPr lang="uk-UA" sz="1800" dirty="0"/>
              <a:t>оголошені 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iostream.h</a:t>
            </a:r>
            <a:r>
              <a:rPr lang="en-US" sz="1800" dirty="0"/>
              <a:t>. </a:t>
            </a:r>
            <a:r>
              <a:rPr lang="uk-UA" sz="1800" dirty="0"/>
              <a:t>При стандартизації мови С++ комітетом </a:t>
            </a:r>
            <a:r>
              <a:rPr lang="en-US" sz="1800" dirty="0"/>
              <a:t>ANSI, </a:t>
            </a:r>
            <a:r>
              <a:rPr lang="uk-UA" sz="1800" dirty="0"/>
              <a:t>вирішили перенести всі функції з бібліотеки </a:t>
            </a:r>
            <a:r>
              <a:rPr lang="en-US" sz="1800" dirty="0"/>
              <a:t>Runtime </a:t>
            </a:r>
            <a:r>
              <a:rPr lang="uk-UA" sz="1800" dirty="0"/>
              <a:t>в простір імен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en-US" sz="1800" dirty="0"/>
              <a:t>, </a:t>
            </a:r>
            <a:r>
              <a:rPr lang="uk-UA" sz="1800" dirty="0"/>
              <a:t>щоб запобігти можливості виникнення конфліктів імен з ідентифікаторами користувачів (що, між іншим, є хорошою ідеєю!). Проте, виникла проблема: якщо всі функції перемістити в простір імен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en-US" sz="1800" dirty="0"/>
              <a:t>, </a:t>
            </a:r>
            <a:r>
              <a:rPr lang="uk-UA" sz="1800" dirty="0"/>
              <a:t>то старі програми переставали працювати!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забезпечення зворотної сумісності ввели новий набір заголовків з тими ж іменами, але без закінчення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800" dirty="0"/>
              <a:t>. </a:t>
            </a:r>
            <a:r>
              <a:rPr lang="uk-UA" sz="1800" dirty="0"/>
              <a:t>Весь їх функціонал знаходиться в просторі імен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en-US" sz="1800" dirty="0"/>
              <a:t>. </a:t>
            </a:r>
            <a:r>
              <a:rPr lang="uk-UA" sz="1800" dirty="0"/>
              <a:t>Таким чином, старі програми 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include &lt;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iostream.h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/>
              <a:t> </a:t>
            </a:r>
            <a:r>
              <a:rPr lang="uk-UA" sz="1800" dirty="0"/>
              <a:t>не потрібно було переписувати, а нові програми вже могли використовувати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include &lt;iostream&gt;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901432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Чому</a:t>
            </a:r>
            <a:r>
              <a:rPr lang="ru-RU" sz="3600" b="1" dirty="0"/>
              <a:t> </a:t>
            </a:r>
            <a:r>
              <a:rPr lang="ru-RU" sz="3600" b="1" dirty="0" err="1"/>
              <a:t>iostream</a:t>
            </a:r>
            <a:r>
              <a:rPr lang="ru-RU" sz="3600" b="1" dirty="0"/>
              <a:t> </a:t>
            </a:r>
            <a:r>
              <a:rPr lang="ru-RU" sz="3600" b="1" dirty="0" err="1"/>
              <a:t>пишеться</a:t>
            </a:r>
            <a:r>
              <a:rPr lang="ru-RU" sz="3600" b="1" dirty="0"/>
              <a:t> без </a:t>
            </a:r>
            <a:r>
              <a:rPr lang="ru-RU" sz="3600" b="1" dirty="0" err="1"/>
              <a:t>закінчення</a:t>
            </a:r>
            <a:r>
              <a:rPr lang="ru-RU" sz="3600" b="1" dirty="0"/>
              <a:t> .h?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Коли ви підключаєте заголовки зі </a:t>
            </a:r>
            <a:r>
              <a:rPr lang="en-US" sz="1800" dirty="0"/>
              <a:t>C</a:t>
            </a:r>
            <a:r>
              <a:rPr lang="uk-UA" sz="1800" dirty="0" err="1"/>
              <a:t>тандартної</a:t>
            </a:r>
            <a:r>
              <a:rPr lang="uk-UA" sz="1800" dirty="0"/>
              <a:t> бібліотеки </a:t>
            </a:r>
            <a:r>
              <a:rPr lang="en-US" sz="1800" dirty="0"/>
              <a:t>C++, </a:t>
            </a:r>
            <a:r>
              <a:rPr lang="uk-UA" sz="1800" dirty="0"/>
              <a:t>переконайтеся, що ви використовуєте версію без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 </a:t>
            </a:r>
            <a:r>
              <a:rPr lang="en-US" sz="1800" dirty="0"/>
              <a:t>(</a:t>
            </a:r>
            <a:r>
              <a:rPr lang="uk-UA" sz="1800" dirty="0"/>
              <a:t>якщо вона існує). В іншому випадку ви будете використовувати застарілу версію заголовкового файлу, який вже більше не підтримується.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Крім того, багато бібліотек, успадковані від мови </a:t>
            </a:r>
            <a:r>
              <a:rPr lang="en-US" sz="1800" dirty="0"/>
              <a:t>C</a:t>
            </a:r>
            <a:r>
              <a:rPr lang="uk-UA" sz="1800" dirty="0"/>
              <a:t>і, які до сих пір використовуються в </a:t>
            </a:r>
            <a:r>
              <a:rPr lang="en-US" sz="1800" dirty="0"/>
              <a:t>C++, </a:t>
            </a:r>
            <a:r>
              <a:rPr lang="uk-UA" sz="1800" dirty="0"/>
              <a:t>також були </a:t>
            </a:r>
            <a:r>
              <a:rPr lang="uk-UA" sz="1800" dirty="0" err="1"/>
              <a:t>продубльовані</a:t>
            </a:r>
            <a:r>
              <a:rPr lang="uk-UA" sz="1800" dirty="0"/>
              <a:t> з додаванням префікса </a:t>
            </a:r>
            <a:r>
              <a:rPr lang="en-US" sz="1800" dirty="0"/>
              <a:t>c (</a:t>
            </a:r>
            <a:r>
              <a:rPr lang="uk-UA" sz="1800" dirty="0"/>
              <a:t>наприклад,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stdlib.h</a:t>
            </a:r>
            <a:r>
              <a:rPr lang="en-US" sz="1800" dirty="0"/>
              <a:t> </a:t>
            </a:r>
            <a:r>
              <a:rPr lang="uk-UA" sz="1800" dirty="0"/>
              <a:t>став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sz="1800" dirty="0"/>
              <a:t>). </a:t>
            </a:r>
            <a:r>
              <a:rPr lang="uk-UA" sz="1800" dirty="0"/>
              <a:t>Функціонал цих бібліотек також був переміщений в простір імен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en-US" sz="1800" dirty="0"/>
              <a:t>, </a:t>
            </a:r>
            <a:r>
              <a:rPr lang="uk-UA" sz="1800" dirty="0"/>
              <a:t>щоб уникнути можливості виникнення конфліктів імен з користувацькими ідентифікаторами.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При підключенні заголовкових файлів зі Стандартної бібліотеки С++, використовуйте версію без “</a:t>
            </a:r>
            <a:r>
              <a:rPr lang="uk-UA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h</a:t>
            </a:r>
            <a:r>
              <a:rPr lang="en-US" sz="1800" b="1" dirty="0">
                <a:highlight>
                  <a:srgbClr val="00FF00"/>
                </a:highlight>
              </a:rPr>
              <a:t>” (</a:t>
            </a:r>
            <a:r>
              <a:rPr lang="uk-UA" sz="1800" b="1" dirty="0">
                <a:highlight>
                  <a:srgbClr val="00FF00"/>
                </a:highlight>
              </a:rPr>
              <a:t>якщо вона існує). Користувацькі заголовки ж повинні мати закінчення “</a:t>
            </a:r>
            <a:r>
              <a:rPr lang="uk-UA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h</a:t>
            </a:r>
            <a:r>
              <a:rPr lang="en-US" sz="1800" b="1" dirty="0">
                <a:highlight>
                  <a:srgbClr val="00FF00"/>
                </a:highlight>
              </a:rPr>
              <a:t>”.</a:t>
            </a:r>
            <a:endParaRPr lang="uk-UA" sz="18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3265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Чи</a:t>
            </a:r>
            <a:r>
              <a:rPr lang="ru-RU" b="1" dirty="0"/>
              <a:t> </a:t>
            </a:r>
            <a:r>
              <a:rPr lang="ru-RU" b="1" dirty="0" err="1"/>
              <a:t>можна</a:t>
            </a:r>
            <a:r>
              <a:rPr lang="ru-RU" b="1" dirty="0"/>
              <a:t> </a:t>
            </a:r>
            <a:r>
              <a:rPr lang="ru-RU" b="1" dirty="0" err="1"/>
              <a:t>записувати</a:t>
            </a:r>
            <a:r>
              <a:rPr lang="ru-RU" b="1" dirty="0"/>
              <a:t> </a:t>
            </a:r>
            <a:r>
              <a:rPr lang="ru-RU" b="1" dirty="0" err="1"/>
              <a:t>визначення</a:t>
            </a:r>
            <a:r>
              <a:rPr lang="ru-RU" b="1" dirty="0"/>
              <a:t> в </a:t>
            </a:r>
            <a:r>
              <a:rPr lang="ru-RU" b="1" dirty="0" err="1"/>
              <a:t>заголовкових</a:t>
            </a:r>
            <a:r>
              <a:rPr lang="ru-RU" b="1" dirty="0"/>
              <a:t> файлах?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Мова</a:t>
            </a:r>
            <a:r>
              <a:rPr lang="ru-RU" sz="1800" dirty="0"/>
              <a:t> C++ не </a:t>
            </a:r>
            <a:r>
              <a:rPr lang="ru-RU" sz="1800" dirty="0" err="1"/>
              <a:t>скаржитиметься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зробите</a:t>
            </a:r>
            <a:r>
              <a:rPr lang="ru-RU" sz="1800" dirty="0"/>
              <a:t>, але </a:t>
            </a:r>
            <a:r>
              <a:rPr lang="ru-RU" sz="1800" b="1" dirty="0">
                <a:highlight>
                  <a:srgbClr val="00FF00"/>
                </a:highlight>
              </a:rPr>
              <a:t>так </a:t>
            </a:r>
            <a:r>
              <a:rPr lang="ru-RU" sz="1800" b="1" dirty="0" err="1">
                <a:highlight>
                  <a:srgbClr val="00FF00"/>
                </a:highlight>
              </a:rPr>
              <a:t>робити</a:t>
            </a:r>
            <a:r>
              <a:rPr lang="ru-RU" sz="1800" b="1" dirty="0">
                <a:highlight>
                  <a:srgbClr val="00FF00"/>
                </a:highlight>
              </a:rPr>
              <a:t> не </a:t>
            </a:r>
            <a:r>
              <a:rPr lang="ru-RU" sz="1800" b="1" dirty="0" err="1">
                <a:highlight>
                  <a:srgbClr val="00FF00"/>
                </a:highlight>
              </a:rPr>
              <a:t>прийнято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Як </a:t>
            </a:r>
            <a:r>
              <a:rPr lang="ru-RU" sz="1800" dirty="0" err="1"/>
              <a:t>вже</a:t>
            </a:r>
            <a:r>
              <a:rPr lang="ru-RU" sz="1800" dirty="0"/>
              <a:t> </a:t>
            </a:r>
            <a:r>
              <a:rPr lang="ru-RU" sz="1800" dirty="0" err="1"/>
              <a:t>було</a:t>
            </a:r>
            <a:r>
              <a:rPr lang="ru-RU" sz="1800" dirty="0"/>
              <a:t> сказано </a:t>
            </a:r>
            <a:r>
              <a:rPr lang="ru-RU" sz="1800" dirty="0" err="1"/>
              <a:t>вище</a:t>
            </a:r>
            <a:r>
              <a:rPr lang="ru-RU" sz="1800" dirty="0"/>
              <a:t>, при </a:t>
            </a:r>
            <a:r>
              <a:rPr lang="ru-RU" sz="1800" dirty="0" err="1"/>
              <a:t>підключенні</a:t>
            </a:r>
            <a:r>
              <a:rPr lang="ru-RU" sz="1800" dirty="0"/>
              <a:t> </a:t>
            </a:r>
            <a:r>
              <a:rPr lang="ru-RU" sz="1800" dirty="0" err="1"/>
              <a:t>заголовкового</a:t>
            </a:r>
            <a:r>
              <a:rPr lang="ru-RU" sz="1800" dirty="0"/>
              <a:t> файлу, весь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вміст</a:t>
            </a:r>
            <a:r>
              <a:rPr lang="ru-RU" sz="1800" dirty="0"/>
              <a:t> </a:t>
            </a:r>
            <a:r>
              <a:rPr lang="ru-RU" sz="1800" dirty="0" err="1"/>
              <a:t>вставляється</a:t>
            </a:r>
            <a:r>
              <a:rPr lang="ru-RU" sz="1800" dirty="0"/>
              <a:t> </a:t>
            </a:r>
            <a:r>
              <a:rPr lang="ru-RU" sz="1800" dirty="0" err="1"/>
              <a:t>відразу</a:t>
            </a:r>
            <a:r>
              <a:rPr lang="ru-RU" sz="1800" dirty="0"/>
              <a:t> ж </a:t>
            </a:r>
            <a:r>
              <a:rPr lang="ru-RU" sz="1800" dirty="0" err="1"/>
              <a:t>після</a:t>
            </a:r>
            <a:r>
              <a:rPr lang="ru-RU" sz="1800" dirty="0"/>
              <a:t> рядка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#include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означає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будь-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визначення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є в заголовку, </a:t>
            </a:r>
            <a:r>
              <a:rPr lang="ru-RU" sz="1800" dirty="0" err="1"/>
              <a:t>скопіюються</a:t>
            </a:r>
            <a:r>
              <a:rPr lang="ru-RU" sz="1800" dirty="0"/>
              <a:t> в ваш файл.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Для невеликих </a:t>
            </a:r>
            <a:r>
              <a:rPr lang="ru-RU" sz="1800" dirty="0" err="1"/>
              <a:t>проектів</a:t>
            </a:r>
            <a:r>
              <a:rPr lang="ru-RU" sz="1800" dirty="0"/>
              <a:t>, </a:t>
            </a:r>
            <a:r>
              <a:rPr lang="ru-RU" sz="1800" dirty="0" err="1"/>
              <a:t>це</a:t>
            </a:r>
            <a:r>
              <a:rPr lang="ru-RU" sz="1800" dirty="0"/>
              <a:t>, </a:t>
            </a:r>
            <a:r>
              <a:rPr lang="ru-RU" sz="1800" dirty="0" err="1"/>
              <a:t>ймовірно</a:t>
            </a:r>
            <a:r>
              <a:rPr lang="ru-RU" sz="1800" dirty="0"/>
              <a:t>, не буде проблемою. Але для </a:t>
            </a:r>
            <a:r>
              <a:rPr lang="ru-RU" sz="1800" dirty="0" err="1"/>
              <a:t>більш</a:t>
            </a:r>
            <a:r>
              <a:rPr lang="ru-RU" sz="1800" dirty="0"/>
              <a:t> </a:t>
            </a:r>
            <a:r>
              <a:rPr lang="ru-RU" sz="1800" dirty="0" err="1"/>
              <a:t>масштабних</a:t>
            </a:r>
            <a:r>
              <a:rPr lang="ru-RU" sz="1800" dirty="0"/>
              <a:t> </a:t>
            </a:r>
            <a:r>
              <a:rPr lang="ru-RU" sz="1800" dirty="0" err="1"/>
              <a:t>проектів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збільшувати</a:t>
            </a:r>
            <a:r>
              <a:rPr lang="ru-RU" sz="1800" dirty="0"/>
              <a:t> час </a:t>
            </a:r>
            <a:r>
              <a:rPr lang="ru-RU" sz="1800" dirty="0" err="1"/>
              <a:t>компіляції</a:t>
            </a:r>
            <a:r>
              <a:rPr lang="ru-RU" sz="1800" dirty="0"/>
              <a:t> (</a:t>
            </a:r>
            <a:r>
              <a:rPr lang="ru-RU" sz="1800" dirty="0" err="1"/>
              <a:t>оскільки</a:t>
            </a:r>
            <a:r>
              <a:rPr lang="ru-RU" sz="1800" dirty="0"/>
              <a:t> код повторно </a:t>
            </a:r>
            <a:r>
              <a:rPr lang="ru-RU" sz="1800" dirty="0" err="1"/>
              <a:t>компілюватиметься</a:t>
            </a:r>
            <a:r>
              <a:rPr lang="ru-RU" sz="1800" dirty="0"/>
              <a:t>) і </a:t>
            </a:r>
            <a:r>
              <a:rPr lang="ru-RU" sz="1800" dirty="0" err="1"/>
              <a:t>розмір</a:t>
            </a:r>
            <a:r>
              <a:rPr lang="ru-RU" sz="1800" dirty="0"/>
              <a:t> </a:t>
            </a:r>
            <a:r>
              <a:rPr lang="ru-RU" sz="1800" dirty="0" err="1"/>
              <a:t>виконуваного</a:t>
            </a:r>
            <a:r>
              <a:rPr lang="ru-RU" sz="1800" dirty="0"/>
              <a:t> файлу. </a:t>
            </a:r>
            <a:r>
              <a:rPr lang="ru-RU" sz="1800" dirty="0" err="1"/>
              <a:t>Якщо</a:t>
            </a:r>
            <a:r>
              <a:rPr lang="ru-RU" sz="1800" dirty="0"/>
              <a:t> внести </a:t>
            </a:r>
            <a:r>
              <a:rPr lang="ru-RU" sz="1800" dirty="0" err="1"/>
              <a:t>зміни</a:t>
            </a:r>
            <a:r>
              <a:rPr lang="ru-RU" sz="1800" dirty="0"/>
              <a:t> до </a:t>
            </a:r>
            <a:r>
              <a:rPr lang="ru-RU" sz="1800" dirty="0" err="1"/>
              <a:t>визначень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знаходяться</a:t>
            </a:r>
            <a:r>
              <a:rPr lang="ru-RU" sz="1800" dirty="0"/>
              <a:t> в </a:t>
            </a:r>
            <a:r>
              <a:rPr lang="ru-RU" sz="1800" dirty="0" err="1"/>
              <a:t>файлі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ru-RU" sz="1800" dirty="0"/>
              <a:t>, то </a:t>
            </a:r>
            <a:r>
              <a:rPr lang="ru-RU" sz="1800" dirty="0" err="1"/>
              <a:t>перекомпілювати</a:t>
            </a:r>
            <a:r>
              <a:rPr lang="ru-RU" sz="1800" dirty="0"/>
              <a:t> </a:t>
            </a:r>
            <a:r>
              <a:rPr lang="ru-RU" sz="1800" dirty="0" err="1"/>
              <a:t>доведеться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файл. </a:t>
            </a:r>
            <a:r>
              <a:rPr lang="ru-RU" sz="1800" dirty="0" err="1"/>
              <a:t>Якщо</a:t>
            </a:r>
            <a:r>
              <a:rPr lang="ru-RU" sz="1800" dirty="0"/>
              <a:t> ж внести </a:t>
            </a:r>
            <a:r>
              <a:rPr lang="ru-RU" sz="1800" dirty="0" err="1"/>
              <a:t>зміни</a:t>
            </a:r>
            <a:r>
              <a:rPr lang="ru-RU" sz="1800" dirty="0"/>
              <a:t> до </a:t>
            </a:r>
            <a:r>
              <a:rPr lang="ru-RU" sz="1800" dirty="0" err="1"/>
              <a:t>визначень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записані</a:t>
            </a:r>
            <a:r>
              <a:rPr lang="ru-RU" sz="1800" dirty="0"/>
              <a:t> в заголовку, то </a:t>
            </a:r>
            <a:r>
              <a:rPr lang="ru-RU" sz="1800" dirty="0" err="1"/>
              <a:t>перекомпілювати</a:t>
            </a:r>
            <a:r>
              <a:rPr lang="ru-RU" sz="1800" dirty="0"/>
              <a:t> </a:t>
            </a:r>
            <a:r>
              <a:rPr lang="ru-RU" sz="1800" dirty="0" err="1"/>
              <a:t>доведеться</a:t>
            </a:r>
            <a:r>
              <a:rPr lang="ru-RU" sz="1800" dirty="0"/>
              <a:t> </a:t>
            </a:r>
            <a:r>
              <a:rPr lang="ru-RU" sz="1800" dirty="0" err="1"/>
              <a:t>кожен</a:t>
            </a:r>
            <a:r>
              <a:rPr lang="ru-RU" sz="1800" dirty="0"/>
              <a:t> файл,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підключає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заголовок, </a:t>
            </a:r>
            <a:r>
              <a:rPr lang="ru-RU" sz="1800" dirty="0" err="1"/>
              <a:t>використовуючи</a:t>
            </a:r>
            <a:r>
              <a:rPr lang="ru-RU" sz="1800" dirty="0"/>
              <a:t> директиву </a:t>
            </a:r>
            <a:r>
              <a:rPr lang="ru-RU" sz="1800" dirty="0" err="1"/>
              <a:t>препроцесора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#include</a:t>
            </a:r>
            <a:r>
              <a:rPr lang="ru-RU" sz="1800" dirty="0"/>
              <a:t>. І </a:t>
            </a:r>
            <a:r>
              <a:rPr lang="ru-RU" sz="1800" dirty="0" err="1"/>
              <a:t>ймовірність</a:t>
            </a:r>
            <a:r>
              <a:rPr lang="ru-RU" sz="1800" dirty="0"/>
              <a:t> того, </a:t>
            </a:r>
            <a:r>
              <a:rPr lang="ru-RU" sz="1800" dirty="0" err="1"/>
              <a:t>що</a:t>
            </a:r>
            <a:r>
              <a:rPr lang="ru-RU" sz="1800" dirty="0"/>
              <a:t> через одну </a:t>
            </a:r>
            <a:r>
              <a:rPr lang="ru-RU" sz="1800" dirty="0" err="1"/>
              <a:t>невелику</a:t>
            </a:r>
            <a:r>
              <a:rPr lang="ru-RU" sz="1800" dirty="0"/>
              <a:t> правку вам </a:t>
            </a:r>
            <a:r>
              <a:rPr lang="ru-RU" sz="1800" dirty="0" err="1"/>
              <a:t>доведеться</a:t>
            </a:r>
            <a:r>
              <a:rPr lang="ru-RU" sz="1800" dirty="0"/>
              <a:t> </a:t>
            </a:r>
            <a:r>
              <a:rPr lang="ru-RU" sz="1800" dirty="0" err="1"/>
              <a:t>перекомпілювати</a:t>
            </a:r>
            <a:r>
              <a:rPr lang="ru-RU" sz="1800" dirty="0"/>
              <a:t> весь проект, </a:t>
            </a:r>
            <a:r>
              <a:rPr lang="ru-RU" sz="1800" dirty="0" err="1"/>
              <a:t>різко</a:t>
            </a:r>
            <a:r>
              <a:rPr lang="ru-RU" sz="1800" dirty="0"/>
              <a:t> </a:t>
            </a:r>
            <a:r>
              <a:rPr lang="ru-RU" sz="1800" dirty="0" err="1"/>
              <a:t>зростає</a:t>
            </a:r>
            <a:r>
              <a:rPr lang="ru-RU" sz="1800" dirty="0"/>
              <a:t>!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Іноді</a:t>
            </a:r>
            <a:r>
              <a:rPr lang="ru-RU" sz="1800" dirty="0"/>
              <a:t> </a:t>
            </a:r>
            <a:r>
              <a:rPr lang="ru-RU" sz="1800" dirty="0" err="1"/>
              <a:t>робляться</a:t>
            </a:r>
            <a:r>
              <a:rPr lang="ru-RU" sz="1800" dirty="0"/>
              <a:t> </a:t>
            </a:r>
            <a:r>
              <a:rPr lang="ru-RU" sz="1800" dirty="0" err="1"/>
              <a:t>винятки</a:t>
            </a:r>
            <a:r>
              <a:rPr lang="ru-RU" sz="1800" dirty="0"/>
              <a:t> для </a:t>
            </a:r>
            <a:r>
              <a:rPr lang="ru-RU" sz="1800" dirty="0" err="1"/>
              <a:t>простих</a:t>
            </a:r>
            <a:r>
              <a:rPr lang="ru-RU" sz="1800" dirty="0"/>
              <a:t> </a:t>
            </a:r>
            <a:r>
              <a:rPr lang="ru-RU" sz="1800" dirty="0" err="1"/>
              <a:t>функцій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навряд </a:t>
            </a:r>
            <a:r>
              <a:rPr lang="ru-RU" sz="1800" dirty="0" err="1"/>
              <a:t>чи</a:t>
            </a:r>
            <a:r>
              <a:rPr lang="ru-RU" sz="1800" dirty="0"/>
              <a:t> </a:t>
            </a:r>
            <a:r>
              <a:rPr lang="ru-RU" sz="1800" dirty="0" err="1"/>
              <a:t>зміняться</a:t>
            </a:r>
            <a:r>
              <a:rPr lang="ru-RU" sz="1800" dirty="0"/>
              <a:t> (</a:t>
            </a:r>
            <a:r>
              <a:rPr lang="ru-RU" sz="1800" dirty="0" err="1"/>
              <a:t>наприклад</a:t>
            </a:r>
            <a:r>
              <a:rPr lang="ru-RU" sz="1800" dirty="0"/>
              <a:t>, де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складається</a:t>
            </a:r>
            <a:r>
              <a:rPr lang="ru-RU" sz="1800" dirty="0"/>
              <a:t> </a:t>
            </a:r>
            <a:r>
              <a:rPr lang="ru-RU" sz="1800" dirty="0" err="1"/>
              <a:t>всього</a:t>
            </a:r>
            <a:r>
              <a:rPr lang="ru-RU" sz="1800" dirty="0"/>
              <a:t> </a:t>
            </a:r>
            <a:r>
              <a:rPr lang="ru-RU" sz="1800" dirty="0" err="1"/>
              <a:t>лише</a:t>
            </a:r>
            <a:r>
              <a:rPr lang="ru-RU" sz="1800" dirty="0"/>
              <a:t> з одного рядка).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349933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Поради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декілька порад щодо написання власних заголовкових файлів: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Завжди використовуйте директиви препроцесора.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Не визначайте змінні в заголовкових файлах, якщо це не константи. Заголовкові файли слід використовувати </a:t>
            </a:r>
            <a:r>
              <a:rPr lang="uk-UA" sz="1800" b="1" dirty="0">
                <a:highlight>
                  <a:srgbClr val="00FF00"/>
                </a:highlight>
              </a:rPr>
              <a:t>тільки для оголошень</a:t>
            </a:r>
            <a:r>
              <a:rPr lang="en-US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прототипів</a:t>
            </a:r>
            <a:r>
              <a:rPr lang="ru-RU" sz="1800" b="1" dirty="0">
                <a:highlight>
                  <a:srgbClr val="00FF00"/>
                </a:highlight>
              </a:rPr>
              <a:t>, констант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>
                <a:highlight>
                  <a:srgbClr val="00FF00"/>
                </a:highlight>
              </a:rPr>
              <a:t>та структур)</a:t>
            </a:r>
            <a:r>
              <a:rPr lang="uk-UA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Не визначайте функції в заголовкових файлах.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Кожен заголовок повинен виконувати свою певну роботу і бути якомога більш незалежним. Наприклад, ви можете помістити всі ваші оголошення, пов’язані з файлом А.</a:t>
            </a:r>
            <a:r>
              <a:rPr lang="en-US" sz="1800" dirty="0" err="1"/>
              <a:t>cpp</a:t>
            </a:r>
            <a:r>
              <a:rPr lang="en-US" sz="1800" dirty="0"/>
              <a:t> </a:t>
            </a:r>
            <a:r>
              <a:rPr lang="uk-UA" sz="1800" dirty="0"/>
              <a:t>в файл </a:t>
            </a:r>
            <a:r>
              <a:rPr lang="en-US" sz="1800" dirty="0" err="1"/>
              <a:t>A.h</a:t>
            </a:r>
            <a:r>
              <a:rPr lang="en-US" sz="1800" dirty="0"/>
              <a:t>, </a:t>
            </a:r>
            <a:r>
              <a:rPr lang="uk-UA" sz="1800" dirty="0"/>
              <a:t>а всі ваші оголошення, пов’язані з </a:t>
            </a:r>
            <a:r>
              <a:rPr lang="en-US" sz="1800" dirty="0"/>
              <a:t>B.cpp — </a:t>
            </a:r>
            <a:r>
              <a:rPr lang="uk-UA" sz="1800" dirty="0"/>
              <a:t>в файл </a:t>
            </a:r>
            <a:r>
              <a:rPr lang="en-US" sz="1800" dirty="0" err="1"/>
              <a:t>B.h</a:t>
            </a:r>
            <a:r>
              <a:rPr lang="en-US" sz="1800" dirty="0"/>
              <a:t>. </a:t>
            </a:r>
            <a:r>
              <a:rPr lang="uk-UA" sz="1800" dirty="0"/>
              <a:t>Таким чином, якщо ви працюватимете тільки з А.</a:t>
            </a:r>
            <a:r>
              <a:rPr lang="en-US" sz="1800" dirty="0" err="1"/>
              <a:t>cpp</a:t>
            </a:r>
            <a:r>
              <a:rPr lang="en-US" sz="1800" dirty="0"/>
              <a:t>, </a:t>
            </a:r>
            <a:r>
              <a:rPr lang="uk-UA" sz="1800" dirty="0"/>
              <a:t>то вам достатньо буде підключити тільки </a:t>
            </a:r>
            <a:r>
              <a:rPr lang="en-US" sz="1800" dirty="0" err="1"/>
              <a:t>A.h</a:t>
            </a:r>
            <a:r>
              <a:rPr lang="en-US" sz="1800" dirty="0"/>
              <a:t> </a:t>
            </a:r>
            <a:r>
              <a:rPr lang="uk-UA" sz="1800" dirty="0"/>
              <a:t>і навпаки.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Використовуйте імена ваших робочих файлів в якості імен для ваших заголовків (наприклад,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grades.h</a:t>
            </a:r>
            <a:r>
              <a:rPr lang="en-US" sz="1800" dirty="0"/>
              <a:t> </a:t>
            </a:r>
            <a:r>
              <a:rPr lang="uk-UA" sz="1800" dirty="0"/>
              <a:t>працює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grades.cpp</a:t>
            </a:r>
            <a:r>
              <a:rPr lang="en-US" sz="1800" dirty="0"/>
              <a:t>).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uk-UA" sz="1800" dirty="0"/>
              <a:t>Не підключайте одні заголовки з других заголовків.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</a:t>
            </a:r>
            <a:r>
              <a:rPr lang="uk-UA" sz="1800" b="1" dirty="0">
                <a:highlight>
                  <a:srgbClr val="FFFF00"/>
                </a:highlight>
              </a:rPr>
              <a:t>Не підключайте файли .</a:t>
            </a:r>
            <a:r>
              <a:rPr lang="en-US" sz="1800" b="1" dirty="0" err="1">
                <a:highlight>
                  <a:srgbClr val="FFFF00"/>
                </a:highlight>
              </a:rPr>
              <a:t>cpp</a:t>
            </a:r>
            <a:r>
              <a:rPr lang="en-US" sz="1800" b="1" dirty="0">
                <a:highlight>
                  <a:srgbClr val="FFFF00"/>
                </a:highlight>
              </a:rPr>
              <a:t>, </a:t>
            </a:r>
            <a:r>
              <a:rPr lang="uk-UA" sz="1800" b="1" dirty="0">
                <a:highlight>
                  <a:srgbClr val="FFFF00"/>
                </a:highlight>
              </a:rPr>
              <a:t>використовуючи директиву препроцесора #</a:t>
            </a:r>
            <a:r>
              <a:rPr lang="en-US" sz="1800" b="1" dirty="0">
                <a:highlight>
                  <a:srgbClr val="FFFF00"/>
                </a:highlight>
              </a:rPr>
              <a:t>include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226768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Ключові слова </a:t>
            </a:r>
            <a:r>
              <a:rPr lang="en-US" b="1" dirty="0"/>
              <a:t>static </a:t>
            </a:r>
            <a:r>
              <a:rPr lang="uk-UA" b="1" dirty="0"/>
              <a:t>і </a:t>
            </a:r>
            <a:r>
              <a:rPr lang="en-US" b="1" dirty="0"/>
              <a:t>extern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Змінна, що має внутрішні зв’язки, називається внутрішньою змінною (або “</a:t>
            </a:r>
            <a:r>
              <a:rPr lang="uk-UA" sz="1800" b="1" dirty="0">
                <a:highlight>
                  <a:srgbClr val="00FF00"/>
                </a:highlight>
              </a:rPr>
              <a:t>статичною змінною</a:t>
            </a:r>
            <a:r>
              <a:rPr lang="uk-UA" sz="1800" dirty="0"/>
              <a:t>”). Вона може використовуватися в будь-якому місці файлу, в якому визначена, але не відноситься до чого-небудь поза цим файлом.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Змінна, що має </a:t>
            </a:r>
            <a:r>
              <a:rPr lang="uk-UA" sz="1800" b="1" dirty="0">
                <a:highlight>
                  <a:srgbClr val="00FFFF"/>
                </a:highlight>
              </a:rPr>
              <a:t>зовнішні зв’язки</a:t>
            </a:r>
            <a:r>
              <a:rPr lang="uk-UA" sz="1800" dirty="0"/>
              <a:t>, називається </a:t>
            </a:r>
            <a:r>
              <a:rPr lang="uk-UA" sz="1800" b="1" dirty="0">
                <a:highlight>
                  <a:srgbClr val="00FFFF"/>
                </a:highlight>
              </a:rPr>
              <a:t>зовнішньою змінною</a:t>
            </a:r>
            <a:r>
              <a:rPr lang="uk-UA" sz="1800" dirty="0"/>
              <a:t>. Вона може використовуватися як в файлі, в якому визначена, так і в інших файлах.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ви хочете зробити глобальну змінну внутрішньою (яку можна використовувати тільки всередині одного файлу) — використовуйте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3B1E10-6EB6-4086-AD8A-79D65319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01" y="4587749"/>
            <a:ext cx="9329195" cy="21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47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Ключові слова </a:t>
            </a:r>
            <a:r>
              <a:rPr lang="en-US" b="1" dirty="0"/>
              <a:t>static </a:t>
            </a:r>
            <a:r>
              <a:rPr lang="uk-UA" b="1" dirty="0"/>
              <a:t>і </a:t>
            </a:r>
            <a:r>
              <a:rPr lang="en-US" b="1" dirty="0"/>
              <a:t>extern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Аналогічно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хочете</a:t>
            </a:r>
            <a:r>
              <a:rPr lang="ru-RU" sz="1800" dirty="0"/>
              <a:t> </a:t>
            </a:r>
            <a:r>
              <a:rPr lang="ru-RU" sz="1800" dirty="0" err="1"/>
              <a:t>зробити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глобальну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змінну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зовнішньою</a:t>
            </a:r>
            <a:r>
              <a:rPr lang="ru-RU" sz="1800" dirty="0"/>
              <a:t> (яку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в будь-</a:t>
            </a:r>
            <a:r>
              <a:rPr lang="ru-RU" sz="1800" dirty="0" err="1"/>
              <a:t>якому</a:t>
            </a:r>
            <a:r>
              <a:rPr lang="ru-RU" sz="1800" dirty="0"/>
              <a:t> </a:t>
            </a:r>
            <a:r>
              <a:rPr lang="ru-RU" sz="1800" dirty="0" err="1"/>
              <a:t>файлі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) — </a:t>
            </a:r>
            <a:r>
              <a:rPr lang="ru-RU" sz="1800" dirty="0" err="1"/>
              <a:t>використовуйте</a:t>
            </a:r>
            <a:r>
              <a:rPr lang="ru-RU" sz="1800" dirty="0"/>
              <a:t> </a:t>
            </a:r>
            <a:r>
              <a:rPr lang="ru-RU" sz="1800" dirty="0" err="1"/>
              <a:t>ключове</a:t>
            </a:r>
            <a:r>
              <a:rPr lang="ru-RU" sz="1800" dirty="0"/>
              <a:t> слово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extern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FFFF00"/>
                </a:highlight>
              </a:rPr>
              <a:t>За </a:t>
            </a:r>
            <a:r>
              <a:rPr lang="ru-RU" sz="1800" b="1" dirty="0" err="1">
                <a:highlight>
                  <a:srgbClr val="FFFF00"/>
                </a:highlight>
              </a:rPr>
              <a:t>замовчуванням</a:t>
            </a:r>
            <a:r>
              <a:rPr lang="ru-RU" sz="1800" b="1" dirty="0">
                <a:highlight>
                  <a:srgbClr val="FFFF00"/>
                </a:highlight>
              </a:rPr>
              <a:t>, </a:t>
            </a:r>
            <a:r>
              <a:rPr lang="ru-RU" sz="1800" b="1" dirty="0" err="1">
                <a:highlight>
                  <a:srgbClr val="FFFF00"/>
                </a:highlight>
              </a:rPr>
              <a:t>неконстантні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змінні</a:t>
            </a:r>
            <a:r>
              <a:rPr lang="ru-RU" sz="1800" b="1" dirty="0">
                <a:highlight>
                  <a:srgbClr val="FFFF00"/>
                </a:highlight>
              </a:rPr>
              <a:t>, </a:t>
            </a:r>
            <a:r>
              <a:rPr lang="ru-RU" sz="1800" b="1" dirty="0" err="1">
                <a:highlight>
                  <a:srgbClr val="FFFF00"/>
                </a:highlight>
              </a:rPr>
              <a:t>оголошені</a:t>
            </a:r>
            <a:r>
              <a:rPr lang="ru-RU" sz="1800" b="1" dirty="0">
                <a:highlight>
                  <a:srgbClr val="FFFF00"/>
                </a:highlight>
              </a:rPr>
              <a:t> поза блоком, </a:t>
            </a:r>
            <a:r>
              <a:rPr lang="ru-RU" sz="1800" b="1" dirty="0" err="1">
                <a:highlight>
                  <a:srgbClr val="FFFF00"/>
                </a:highlight>
              </a:rPr>
              <a:t>вважаються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u="sng" dirty="0" err="1">
                <a:highlight>
                  <a:srgbClr val="FFFF00"/>
                </a:highlight>
              </a:rPr>
              <a:t>зовнішніми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FF"/>
                </a:highlight>
              </a:rPr>
              <a:t>Однак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константні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змінні</a:t>
            </a:r>
            <a:r>
              <a:rPr lang="ru-RU" sz="1800" b="1" dirty="0">
                <a:highlight>
                  <a:srgbClr val="00FFFF"/>
                </a:highlight>
              </a:rPr>
              <a:t>, </a:t>
            </a:r>
            <a:r>
              <a:rPr lang="ru-RU" sz="1800" b="1" dirty="0" err="1">
                <a:highlight>
                  <a:srgbClr val="00FFFF"/>
                </a:highlight>
              </a:rPr>
              <a:t>оголошені</a:t>
            </a:r>
            <a:r>
              <a:rPr lang="ru-RU" sz="1800" b="1" dirty="0">
                <a:highlight>
                  <a:srgbClr val="00FFFF"/>
                </a:highlight>
              </a:rPr>
              <a:t> поза блоком, </a:t>
            </a:r>
            <a:r>
              <a:rPr lang="ru-RU" sz="1800" b="1" dirty="0" err="1">
                <a:highlight>
                  <a:srgbClr val="00FFFF"/>
                </a:highlight>
              </a:rPr>
              <a:t>вважаються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u="sng" dirty="0" err="1">
                <a:highlight>
                  <a:srgbClr val="00FFFF"/>
                </a:highlight>
              </a:rPr>
              <a:t>внутрішніми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AC6B68-4F08-42BE-B10E-28A25F3A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522"/>
            <a:ext cx="12192000" cy="27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3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Ключові слова </a:t>
            </a:r>
            <a:r>
              <a:rPr lang="en-US" b="1" dirty="0"/>
              <a:t>static </a:t>
            </a:r>
            <a:r>
              <a:rPr lang="uk-UA" b="1" dirty="0"/>
              <a:t>і </a:t>
            </a:r>
            <a:r>
              <a:rPr lang="en-US" b="1" dirty="0"/>
              <a:t>extern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Щоб використовувати </a:t>
            </a:r>
            <a:r>
              <a:rPr lang="uk-UA" sz="1800" b="1" dirty="0">
                <a:highlight>
                  <a:srgbClr val="00FFFF"/>
                </a:highlight>
              </a:rPr>
              <a:t>зовнішню глобальну змінну</a:t>
            </a:r>
            <a:r>
              <a:rPr lang="uk-UA" sz="1800" dirty="0"/>
              <a:t>, яка була оголошена в іншому файлі, потрібно записати попереднє оголошення змінної з використанням ключового слова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extern</a:t>
            </a:r>
            <a:r>
              <a:rPr lang="en-US" sz="1800" dirty="0"/>
              <a:t> (</a:t>
            </a:r>
            <a:r>
              <a:rPr lang="uk-UA" sz="1800" dirty="0"/>
              <a:t>без значення для ініціалізації). Наприклад: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C71ECD-97A0-4550-8437-B1211B33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87" y="2128044"/>
            <a:ext cx="10139423" cy="20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30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0D840B-D21D-47FA-9904-1763E7D2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637"/>
            <a:ext cx="12192000" cy="457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47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попереднє</a:t>
            </a:r>
            <a:r>
              <a:rPr lang="ru-RU" sz="1800" dirty="0"/>
              <a:t> </a:t>
            </a:r>
            <a:r>
              <a:rPr lang="ru-RU" sz="1800" dirty="0" err="1"/>
              <a:t>оголошення</a:t>
            </a:r>
            <a:r>
              <a:rPr lang="ru-RU" sz="1800" dirty="0"/>
              <a:t> </a:t>
            </a:r>
            <a:r>
              <a:rPr lang="ru-RU" sz="1800" dirty="0" err="1"/>
              <a:t>знаходиться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FF"/>
                </a:highlight>
              </a:rPr>
              <a:t>поза блоком</a:t>
            </a:r>
            <a:r>
              <a:rPr lang="ru-RU" sz="1800" dirty="0"/>
              <a:t>, то </a:t>
            </a:r>
            <a:r>
              <a:rPr lang="ru-RU" sz="1800" dirty="0" err="1"/>
              <a:t>воно</a:t>
            </a:r>
            <a:r>
              <a:rPr lang="ru-RU" sz="1800" dirty="0"/>
              <a:t> </a:t>
            </a:r>
            <a:r>
              <a:rPr lang="ru-RU" sz="1800" dirty="0" err="1"/>
              <a:t>застосовується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FF"/>
                </a:highlight>
              </a:rPr>
              <a:t>до </a:t>
            </a:r>
            <a:r>
              <a:rPr lang="ru-RU" sz="1800" b="1" dirty="0" err="1">
                <a:highlight>
                  <a:srgbClr val="00FFFF"/>
                </a:highlight>
              </a:rPr>
              <a:t>всього</a:t>
            </a:r>
            <a:r>
              <a:rPr lang="ru-RU" sz="1800" b="1" dirty="0">
                <a:highlight>
                  <a:srgbClr val="00FFFF"/>
                </a:highlight>
              </a:rPr>
              <a:t> файлу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ж </a:t>
            </a:r>
            <a:r>
              <a:rPr lang="ru-RU" sz="1800" b="1" dirty="0" err="1">
                <a:highlight>
                  <a:srgbClr val="00FF00"/>
                </a:highlight>
              </a:rPr>
              <a:t>всередині</a:t>
            </a:r>
            <a:r>
              <a:rPr lang="ru-RU" sz="1800" b="1" dirty="0">
                <a:highlight>
                  <a:srgbClr val="00FF00"/>
                </a:highlight>
              </a:rPr>
              <a:t> блоку</a:t>
            </a:r>
            <a:r>
              <a:rPr lang="ru-RU" sz="1800" dirty="0"/>
              <a:t>, то </a:t>
            </a:r>
            <a:r>
              <a:rPr lang="ru-RU" sz="1800" dirty="0" err="1"/>
              <a:t>воно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застосовується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тільки</a:t>
            </a:r>
            <a:r>
              <a:rPr lang="ru-RU" sz="1800" b="1" dirty="0">
                <a:highlight>
                  <a:srgbClr val="00FF00"/>
                </a:highlight>
              </a:rPr>
              <a:t> до </a:t>
            </a:r>
            <a:r>
              <a:rPr lang="ru-RU" sz="1800" b="1" dirty="0" err="1">
                <a:highlight>
                  <a:srgbClr val="00FF00"/>
                </a:highlight>
              </a:rPr>
              <a:t>нього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змінна</a:t>
            </a:r>
            <a:r>
              <a:rPr lang="ru-RU" sz="1800" dirty="0"/>
              <a:t> </a:t>
            </a:r>
            <a:r>
              <a:rPr lang="ru-RU" sz="1800" dirty="0" err="1"/>
              <a:t>оголошена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ключового</a:t>
            </a:r>
            <a:r>
              <a:rPr lang="ru-RU" sz="1800" dirty="0"/>
              <a:t> слова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ru-RU" sz="1800" dirty="0"/>
              <a:t>, то </a:t>
            </a:r>
            <a:r>
              <a:rPr lang="ru-RU" sz="1800" dirty="0" err="1"/>
              <a:t>отримати</a:t>
            </a:r>
            <a:r>
              <a:rPr lang="ru-RU" sz="1800" dirty="0"/>
              <a:t> доступ до </a:t>
            </a:r>
            <a:r>
              <a:rPr lang="ru-RU" sz="1800" dirty="0" err="1"/>
              <a:t>неї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попереднього</a:t>
            </a:r>
            <a:r>
              <a:rPr lang="ru-RU" sz="1800" dirty="0"/>
              <a:t> </a:t>
            </a:r>
            <a:r>
              <a:rPr lang="ru-RU" sz="1800" dirty="0" err="1"/>
              <a:t>оголошення</a:t>
            </a:r>
            <a:r>
              <a:rPr lang="ru-RU" sz="1800" dirty="0"/>
              <a:t> не </a:t>
            </a:r>
            <a:r>
              <a:rPr lang="ru-RU" sz="1800" dirty="0" err="1"/>
              <a:t>вийде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72ED70-A072-46B5-B1DF-69773857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93038"/>
            <a:ext cx="12192000" cy="360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67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якщо ви хочете оголосити </a:t>
            </a:r>
            <a:r>
              <a:rPr lang="uk-UA" sz="1800" dirty="0" err="1"/>
              <a:t>неініціалізовану</a:t>
            </a:r>
            <a:r>
              <a:rPr lang="uk-UA" sz="1800" dirty="0"/>
              <a:t> неконстантну глобальну змінну, то не використовуйте ключове слово </a:t>
            </a:r>
            <a:r>
              <a:rPr lang="en-US" sz="1800" dirty="0"/>
              <a:t>extern, </a:t>
            </a:r>
            <a:r>
              <a:rPr lang="uk-UA" sz="1800" dirty="0"/>
              <a:t>інакше </a:t>
            </a:r>
            <a:r>
              <a:rPr lang="en-US" sz="1800" dirty="0"/>
              <a:t>C++ </a:t>
            </a:r>
            <a:r>
              <a:rPr lang="uk-UA" sz="1800" dirty="0"/>
              <a:t>буде думати, що ви намагаєтеся записати попереднє оголошення.</a:t>
            </a:r>
          </a:p>
        </p:txBody>
      </p:sp>
    </p:spTree>
    <p:extLst>
      <p:ext uri="{BB962C8B-B14F-4D97-AF65-F5344CB8AC3E}">
        <p14:creationId xmlns:p14="http://schemas.microsoft.com/office/powerpoint/2010/main" val="92061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Особливості структур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7. </a:t>
            </a:r>
            <a:r>
              <a:rPr lang="ru-RU" sz="1800" b="1" dirty="0" err="1">
                <a:highlight>
                  <a:srgbClr val="00FF00"/>
                </a:highlight>
              </a:rPr>
              <a:t>Об'єкти</a:t>
            </a:r>
            <a:r>
              <a:rPr lang="ru-RU" sz="1800" b="1" dirty="0">
                <a:highlight>
                  <a:srgbClr val="00FF00"/>
                </a:highlight>
              </a:rPr>
              <a:t> структур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вкладати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створення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нових</a:t>
            </a:r>
            <a:r>
              <a:rPr lang="ru-RU" sz="1800" b="1" dirty="0">
                <a:highlight>
                  <a:srgbClr val="00FF00"/>
                </a:highlight>
              </a:rPr>
              <a:t> структур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облікова картка службовця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B3BA10-8653-4217-BF55-073C0139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70" y="1952948"/>
            <a:ext cx="6436259" cy="49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4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Зв’язки функцій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Функції мають такі ж властивості зв’язку, що і змінні. </a:t>
            </a:r>
            <a:r>
              <a:rPr lang="uk-UA" sz="1800" b="1" dirty="0">
                <a:highlight>
                  <a:srgbClr val="00FF00"/>
                </a:highlight>
              </a:rPr>
              <a:t>За замовчуванням вони мають зовнішній зв’язок</a:t>
            </a:r>
            <a:r>
              <a:rPr lang="uk-UA" sz="1800" dirty="0"/>
              <a:t>, який можна змінити на </a:t>
            </a:r>
            <a:r>
              <a:rPr lang="uk-UA" sz="1800" b="1" dirty="0">
                <a:highlight>
                  <a:srgbClr val="00FFFF"/>
                </a:highlight>
              </a:rPr>
              <a:t>внутрішній за допомогою ключового слова </a:t>
            </a:r>
            <a:r>
              <a:rPr lang="en-US" sz="1800" b="1" dirty="0">
                <a:highlight>
                  <a:srgbClr val="00FFFF"/>
                </a:highlight>
              </a:rPr>
              <a:t>static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Попередні</a:t>
            </a:r>
            <a:r>
              <a:rPr lang="ru-RU" sz="1800" dirty="0"/>
              <a:t> </a:t>
            </a:r>
            <a:r>
              <a:rPr lang="ru-RU" sz="1800" dirty="0" err="1"/>
              <a:t>оголошення</a:t>
            </a:r>
            <a:r>
              <a:rPr lang="ru-RU" sz="1800" dirty="0"/>
              <a:t> </a:t>
            </a:r>
            <a:r>
              <a:rPr lang="ru-RU" sz="1800" dirty="0" err="1"/>
              <a:t>функцій</a:t>
            </a:r>
            <a:r>
              <a:rPr lang="en-US" sz="1800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прототипи</a:t>
            </a:r>
            <a:r>
              <a:rPr lang="ru-RU" sz="1800" dirty="0"/>
              <a:t>) </a:t>
            </a:r>
            <a:r>
              <a:rPr lang="ru-RU" sz="1800" b="1" dirty="0"/>
              <a:t>не </a:t>
            </a:r>
            <a:r>
              <a:rPr lang="ru-RU" sz="1800" b="1" dirty="0" err="1"/>
              <a:t>потребують</a:t>
            </a:r>
            <a:r>
              <a:rPr lang="ru-RU" sz="1800" b="1" dirty="0"/>
              <a:t> </a:t>
            </a:r>
            <a:r>
              <a:rPr lang="ru-RU" sz="1800" b="1" dirty="0" err="1"/>
              <a:t>ключового</a:t>
            </a:r>
            <a:r>
              <a:rPr lang="ru-RU" sz="1800" b="1" dirty="0"/>
              <a:t> слова </a:t>
            </a:r>
            <a:r>
              <a:rPr lang="ru-RU" sz="1800" b="1" dirty="0" err="1"/>
              <a:t>extern</a:t>
            </a:r>
            <a:r>
              <a:rPr lang="ru-RU" sz="1800" dirty="0"/>
              <a:t>. </a:t>
            </a:r>
            <a:r>
              <a:rPr lang="ru-RU" sz="1800" dirty="0" err="1"/>
              <a:t>Компілятор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визначити</a:t>
            </a:r>
            <a:r>
              <a:rPr lang="ru-RU" sz="1800" dirty="0"/>
              <a:t> сам (по </a:t>
            </a:r>
            <a:r>
              <a:rPr lang="ru-RU" sz="1800" dirty="0" err="1"/>
              <a:t>тілу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): </a:t>
            </a:r>
            <a:r>
              <a:rPr lang="ru-RU" sz="1800" dirty="0" err="1"/>
              <a:t>визначаєте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 </a:t>
            </a:r>
            <a:r>
              <a:rPr lang="ru-RU" sz="1800" dirty="0" err="1"/>
              <a:t>чи</a:t>
            </a:r>
            <a:r>
              <a:rPr lang="ru-RU" sz="1800" dirty="0"/>
              <a:t> пишете </a:t>
            </a:r>
            <a:r>
              <a:rPr lang="ru-RU" sz="1800" dirty="0" err="1"/>
              <a:t>її</a:t>
            </a:r>
            <a:r>
              <a:rPr lang="ru-RU" sz="1800" dirty="0"/>
              <a:t> прототип.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5636E1-6D2A-44BF-A42C-FB7D3D75C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233"/>
            <a:ext cx="12192000" cy="27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7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Файлова</a:t>
            </a:r>
            <a:r>
              <a:rPr lang="ru-RU" b="1" dirty="0"/>
              <a:t> область </a:t>
            </a:r>
            <a:r>
              <a:rPr lang="ru-RU" b="1" dirty="0" err="1"/>
              <a:t>видимості</a:t>
            </a:r>
            <a:r>
              <a:rPr lang="ru-RU" b="1" dirty="0"/>
              <a:t> </a:t>
            </a:r>
            <a:r>
              <a:rPr lang="ru-RU" b="1" dirty="0" err="1"/>
              <a:t>vs</a:t>
            </a:r>
            <a:r>
              <a:rPr lang="ru-RU" b="1" dirty="0"/>
              <a:t>. Глобальна область </a:t>
            </a:r>
            <a:r>
              <a:rPr lang="ru-RU" b="1" dirty="0" err="1"/>
              <a:t>видимості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Терміни</a:t>
            </a:r>
            <a:r>
              <a:rPr lang="ru-RU" sz="1800" dirty="0"/>
              <a:t> “</a:t>
            </a:r>
            <a:r>
              <a:rPr lang="ru-RU" sz="1800" dirty="0" err="1"/>
              <a:t>файлова</a:t>
            </a:r>
            <a:r>
              <a:rPr lang="ru-RU" sz="1800" dirty="0"/>
              <a:t> область </a:t>
            </a:r>
            <a:r>
              <a:rPr lang="ru-RU" sz="1800" dirty="0" err="1"/>
              <a:t>видимості</a:t>
            </a:r>
            <a:r>
              <a:rPr lang="ru-RU" sz="1800" dirty="0"/>
              <a:t>” і “глобальна область </a:t>
            </a:r>
            <a:r>
              <a:rPr lang="ru-RU" sz="1800" dirty="0" err="1"/>
              <a:t>видимості</a:t>
            </a:r>
            <a:r>
              <a:rPr lang="ru-RU" sz="1800" dirty="0"/>
              <a:t>”, як правило, </a:t>
            </a:r>
            <a:r>
              <a:rPr lang="ru-RU" sz="1800" dirty="0" err="1"/>
              <a:t>викликають</a:t>
            </a:r>
            <a:r>
              <a:rPr lang="ru-RU" sz="1800" dirty="0"/>
              <a:t> </a:t>
            </a:r>
            <a:r>
              <a:rPr lang="ru-RU" sz="1800" dirty="0" err="1"/>
              <a:t>подив</a:t>
            </a:r>
            <a:r>
              <a:rPr lang="ru-RU" sz="1800" dirty="0"/>
              <a:t>, і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частково</a:t>
            </a:r>
            <a:r>
              <a:rPr lang="ru-RU" sz="1800" dirty="0"/>
              <a:t> </a:t>
            </a:r>
            <a:r>
              <a:rPr lang="ru-RU" sz="1800" dirty="0" err="1"/>
              <a:t>пояснюється</a:t>
            </a:r>
            <a:r>
              <a:rPr lang="ru-RU" sz="1800" dirty="0"/>
              <a:t>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неофіційним</a:t>
            </a:r>
            <a:r>
              <a:rPr lang="ru-RU" sz="1800" dirty="0"/>
              <a:t> </a:t>
            </a:r>
            <a:r>
              <a:rPr lang="ru-RU" sz="1800" dirty="0" err="1"/>
              <a:t>використанням</a:t>
            </a:r>
            <a:r>
              <a:rPr lang="ru-RU" sz="1800" dirty="0"/>
              <a:t>. У </a:t>
            </a:r>
            <a:r>
              <a:rPr lang="ru-RU" sz="1800" dirty="0" err="1"/>
              <a:t>теорії</a:t>
            </a:r>
            <a:r>
              <a:rPr lang="ru-RU" sz="1800" dirty="0"/>
              <a:t>, в </a:t>
            </a:r>
            <a:r>
              <a:rPr lang="ru-RU" sz="1800" dirty="0" err="1"/>
              <a:t>мові</a:t>
            </a:r>
            <a:r>
              <a:rPr lang="ru-RU" sz="1800" dirty="0"/>
              <a:t> C++ </a:t>
            </a:r>
            <a:r>
              <a:rPr lang="ru-RU" sz="1800" b="1" dirty="0" err="1">
                <a:highlight>
                  <a:srgbClr val="FFFF00"/>
                </a:highlight>
              </a:rPr>
              <a:t>всі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глобальні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змінні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мають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файлову</a:t>
            </a:r>
            <a:r>
              <a:rPr lang="ru-RU" sz="1800" b="1" dirty="0">
                <a:highlight>
                  <a:srgbClr val="FFFF00"/>
                </a:highlight>
              </a:rPr>
              <a:t> область </a:t>
            </a:r>
            <a:r>
              <a:rPr lang="ru-RU" sz="1800" b="1" dirty="0" err="1">
                <a:highlight>
                  <a:srgbClr val="FFFF00"/>
                </a:highlight>
              </a:rPr>
              <a:t>видимості</a:t>
            </a:r>
            <a:r>
              <a:rPr lang="ru-RU" sz="1800" dirty="0"/>
              <a:t>. </a:t>
            </a:r>
            <a:r>
              <a:rPr lang="ru-RU" sz="1800" dirty="0" err="1"/>
              <a:t>Однак</a:t>
            </a:r>
            <a:r>
              <a:rPr lang="ru-RU" sz="1800" dirty="0"/>
              <a:t> по факту, </a:t>
            </a:r>
            <a:r>
              <a:rPr lang="ru-RU" sz="1800" b="1" dirty="0" err="1">
                <a:highlight>
                  <a:srgbClr val="00FF00"/>
                </a:highlight>
              </a:rPr>
              <a:t>термін</a:t>
            </a:r>
            <a:r>
              <a:rPr lang="ru-RU" sz="1800" b="1" dirty="0">
                <a:highlight>
                  <a:srgbClr val="00FF00"/>
                </a:highlight>
              </a:rPr>
              <a:t> “</a:t>
            </a:r>
            <a:r>
              <a:rPr lang="ru-RU" sz="1800" b="1" dirty="0" err="1">
                <a:highlight>
                  <a:srgbClr val="00FF00"/>
                </a:highlight>
              </a:rPr>
              <a:t>файлова</a:t>
            </a:r>
            <a:r>
              <a:rPr lang="ru-RU" sz="1800" b="1" dirty="0">
                <a:highlight>
                  <a:srgbClr val="00FF00"/>
                </a:highlight>
              </a:rPr>
              <a:t> область </a:t>
            </a:r>
            <a:r>
              <a:rPr lang="ru-RU" sz="1800" b="1" dirty="0" err="1">
                <a:highlight>
                  <a:srgbClr val="00FF00"/>
                </a:highlight>
              </a:rPr>
              <a:t>видимості</a:t>
            </a:r>
            <a:r>
              <a:rPr lang="ru-RU" sz="1800" b="1" dirty="0">
                <a:highlight>
                  <a:srgbClr val="00FF00"/>
                </a:highlight>
              </a:rPr>
              <a:t>” </a:t>
            </a:r>
            <a:r>
              <a:rPr lang="ru-RU" sz="1800" b="1" dirty="0" err="1">
                <a:highlight>
                  <a:srgbClr val="00FF00"/>
                </a:highlight>
              </a:rPr>
              <a:t>частіше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застосовується</a:t>
            </a:r>
            <a:r>
              <a:rPr lang="ru-RU" sz="1800" b="1" dirty="0">
                <a:highlight>
                  <a:srgbClr val="00FF00"/>
                </a:highlight>
              </a:rPr>
              <a:t> до </a:t>
            </a:r>
            <a:r>
              <a:rPr lang="ru-RU" sz="1800" b="1" dirty="0" err="1">
                <a:highlight>
                  <a:srgbClr val="00FF00"/>
                </a:highlight>
              </a:rPr>
              <a:t>внутрішніх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глобальних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змінних</a:t>
            </a:r>
            <a:r>
              <a:rPr lang="ru-RU" sz="1800" dirty="0"/>
              <a:t>, а </a:t>
            </a:r>
            <a:r>
              <a:rPr lang="ru-RU" sz="1800" b="1" dirty="0">
                <a:highlight>
                  <a:srgbClr val="00FFFF"/>
                </a:highlight>
              </a:rPr>
              <a:t>“глобальна область </a:t>
            </a:r>
            <a:r>
              <a:rPr lang="ru-RU" sz="1800" b="1" dirty="0" err="1">
                <a:highlight>
                  <a:srgbClr val="00FFFF"/>
                </a:highlight>
              </a:rPr>
              <a:t>видимості</a:t>
            </a:r>
            <a:r>
              <a:rPr lang="ru-RU" sz="1800" b="1" dirty="0">
                <a:highlight>
                  <a:srgbClr val="00FFFF"/>
                </a:highlight>
              </a:rPr>
              <a:t>” до </a:t>
            </a:r>
            <a:r>
              <a:rPr lang="ru-RU" sz="1800" b="1" dirty="0" err="1">
                <a:highlight>
                  <a:srgbClr val="00FFFF"/>
                </a:highlight>
              </a:rPr>
              <a:t>зовнішніх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глобальних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змінних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6ABC55-6668-453E-B216-F15C4CF4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15" y="3035803"/>
            <a:ext cx="10195369" cy="38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55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Файлова</a:t>
            </a:r>
            <a:r>
              <a:rPr lang="ru-RU" b="1" dirty="0"/>
              <a:t> область </a:t>
            </a:r>
            <a:r>
              <a:rPr lang="ru-RU" b="1" dirty="0" err="1"/>
              <a:t>видимості</a:t>
            </a:r>
            <a:r>
              <a:rPr lang="ru-RU" b="1" dirty="0"/>
              <a:t> </a:t>
            </a:r>
            <a:r>
              <a:rPr lang="ru-RU" b="1" dirty="0" err="1"/>
              <a:t>vs</a:t>
            </a:r>
            <a:r>
              <a:rPr lang="ru-RU" b="1" dirty="0"/>
              <a:t>. Глобальна область </a:t>
            </a:r>
            <a:r>
              <a:rPr lang="ru-RU" b="1" dirty="0" err="1"/>
              <a:t>видимості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Змінна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g_y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має файлову область видимості всередині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global.cpp</a:t>
            </a:r>
            <a:r>
              <a:rPr lang="en-US" sz="1800" dirty="0"/>
              <a:t>. </a:t>
            </a:r>
            <a:r>
              <a:rPr lang="uk-UA" sz="1800" dirty="0"/>
              <a:t>Доступ до цієї змінної поза файлом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global.cpp</a:t>
            </a:r>
            <a:r>
              <a:rPr lang="en-US" sz="1800" dirty="0"/>
              <a:t> </a:t>
            </a:r>
            <a:r>
              <a:rPr lang="uk-UA" sz="1800" dirty="0"/>
              <a:t>відсутній. Зверніть увагу, хоч ця змінна і використовується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</a:t>
            </a:r>
            <a:r>
              <a:rPr lang="en-US" sz="1800" dirty="0"/>
              <a:t>, </a:t>
            </a:r>
            <a:r>
              <a:rPr lang="uk-UA" sz="1800" dirty="0"/>
              <a:t>сам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</a:t>
            </a:r>
            <a:r>
              <a:rPr lang="en-US" sz="1800" dirty="0"/>
              <a:t> </a:t>
            </a:r>
            <a:r>
              <a:rPr lang="uk-UA" sz="1800" dirty="0"/>
              <a:t>не бачить її, він бачить тільки попереднє оголошення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g_y</a:t>
            </a:r>
            <a:r>
              <a:rPr lang="en-US" sz="1800" dirty="0"/>
              <a:t> (</a:t>
            </a:r>
            <a:r>
              <a:rPr lang="uk-UA" sz="1800" dirty="0"/>
              <a:t>яке також має файлову область видимості). </a:t>
            </a:r>
            <a:r>
              <a:rPr lang="uk-UA" sz="1800" dirty="0" err="1"/>
              <a:t>Лінкер</a:t>
            </a:r>
            <a:r>
              <a:rPr lang="uk-UA" sz="1800" dirty="0"/>
              <a:t> відповідає за зв’язування визначення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g_y</a:t>
            </a:r>
            <a:r>
              <a:rPr lang="en-US" sz="1800" dirty="0"/>
              <a:t> </a:t>
            </a:r>
            <a:r>
              <a:rPr lang="uk-UA" sz="1800" dirty="0"/>
              <a:t>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global.cp</a:t>
            </a:r>
            <a:r>
              <a:rPr lang="en-US" sz="1800" dirty="0"/>
              <a:t>p </a:t>
            </a:r>
            <a:r>
              <a:rPr lang="uk-UA" sz="1800" dirty="0"/>
              <a:t>з використанням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g_y</a:t>
            </a:r>
            <a:r>
              <a:rPr lang="en-US" sz="1800" dirty="0"/>
              <a:t> </a:t>
            </a:r>
            <a:r>
              <a:rPr lang="uk-UA" sz="1800" dirty="0"/>
              <a:t>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771999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Підсумуємо вищесказане: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Глобальні змінні мають глобальну область видимості і можуть використовуватися в будь-якому місці програми. Подібно до функцій, ви повинні використовувати попередні оголошення (з ключовим словом </a:t>
            </a:r>
            <a:r>
              <a:rPr lang="en-US" sz="1800" dirty="0"/>
              <a:t>extern), </a:t>
            </a:r>
            <a:r>
              <a:rPr lang="uk-UA" sz="1800" dirty="0"/>
              <a:t>щоб використовувати глобальну змінну, визначену в іншому файлі.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За замовчуванням, глобальні неконстантні змінні мають зовнішній зв’язок. Ви можете використати ключове слово </a:t>
            </a:r>
            <a:r>
              <a:rPr lang="en-US" sz="1800" dirty="0"/>
              <a:t>static, </a:t>
            </a:r>
            <a:r>
              <a:rPr lang="uk-UA" sz="1800" dirty="0"/>
              <a:t>щоб зробити їх внутрішніми.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За замовчуванням, глобальні константні змінні мають внутрішній зв’язок. Ви можете використати ключове слово </a:t>
            </a:r>
            <a:r>
              <a:rPr lang="en-US" sz="1800" dirty="0"/>
              <a:t>extern, </a:t>
            </a:r>
            <a:r>
              <a:rPr lang="uk-UA" sz="1800" dirty="0"/>
              <a:t>щоб зробити їх зовнішніми.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Використовуйте префікс </a:t>
            </a:r>
            <a:r>
              <a:rPr lang="en-US" sz="1800" dirty="0"/>
              <a:t>g_ </a:t>
            </a:r>
            <a:r>
              <a:rPr lang="uk-UA" sz="1800" dirty="0"/>
              <a:t>для ідентифікації ваших неконстантних глобальних змінних.</a:t>
            </a:r>
          </a:p>
        </p:txBody>
      </p:sp>
    </p:spTree>
    <p:extLst>
      <p:ext uri="{BB962C8B-B14F-4D97-AF65-F5344CB8AC3E}">
        <p14:creationId xmlns:p14="http://schemas.microsoft.com/office/powerpoint/2010/main" val="962802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Велике завдання</a:t>
            </a:r>
            <a:r>
              <a:rPr lang="en-US" b="1" dirty="0"/>
              <a:t>: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розробці гри ми вирішили, що в ній повинні бути монстри, тому що всім подобається битися з монстрами. Оголосіть структуру, яка представляє вашого монстра. Монстр може бути різним: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ogre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goblin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skeleton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orc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troll</a:t>
            </a:r>
            <a:r>
              <a:rPr lang="en-US" sz="1800" dirty="0"/>
              <a:t>. </a:t>
            </a:r>
            <a:r>
              <a:rPr lang="uk-UA" sz="1800" dirty="0"/>
              <a:t>Якщо ваш компілятор підтримує </a:t>
            </a:r>
            <a:r>
              <a:rPr lang="en-US" sz="1800" dirty="0"/>
              <a:t>C++11, </a:t>
            </a:r>
            <a:r>
              <a:rPr lang="uk-UA" sz="1800" dirty="0"/>
              <a:t>то використовуйте класи </a:t>
            </a:r>
            <a:r>
              <a:rPr lang="en-US" sz="1800" dirty="0" err="1"/>
              <a:t>enum</a:t>
            </a:r>
            <a:r>
              <a:rPr lang="en-US" sz="1800" dirty="0"/>
              <a:t>, </a:t>
            </a:r>
            <a:r>
              <a:rPr lang="uk-UA" sz="1800" dirty="0"/>
              <a:t>якщо ні — використовуйте звичайні перерахування.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Кожен монстр повинен мати ім’я (використовуйте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std::string</a:t>
            </a:r>
            <a:r>
              <a:rPr lang="en-US" sz="1800" dirty="0"/>
              <a:t>) </a:t>
            </a:r>
            <a:r>
              <a:rPr lang="uk-UA" sz="1800" dirty="0"/>
              <a:t>і кількість здоров’я, яке відображає, скільки шкоди він може отримати, перш ніж помре. Напишіть функцію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printMonster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яка виведе всі члени структури. Оголосіть монстрів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goblin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orc</a:t>
            </a:r>
            <a:r>
              <a:rPr lang="en-US" sz="1800" dirty="0"/>
              <a:t>, </a:t>
            </a:r>
            <a:r>
              <a:rPr lang="uk-UA" sz="1800" dirty="0" err="1"/>
              <a:t>ініціалізуйте</a:t>
            </a:r>
            <a:r>
              <a:rPr lang="uk-UA" sz="1800" dirty="0"/>
              <a:t> їх, використовуючи список </a:t>
            </a:r>
            <a:r>
              <a:rPr lang="uk-UA" sz="1800" dirty="0" err="1"/>
              <a:t>ініціалізаторів</a:t>
            </a:r>
            <a:r>
              <a:rPr lang="uk-UA" sz="1800" dirty="0"/>
              <a:t>, і передайте в функцію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printMonster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Приклад результату виконання програми: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 Goblin is named John and has 170 health.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 Orc is named James and has 35 health.</a:t>
            </a:r>
            <a:endParaRPr lang="uk-UA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35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7133B8-B2C1-437F-9C4F-167D1E841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811" y="-1"/>
            <a:ext cx="460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99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0B9A86-F988-4403-8B9E-1AE4BCFB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97" y="0"/>
            <a:ext cx="4519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80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600" b="1" dirty="0"/>
              <a:t>Короткі відомості з курсу двійкової арифметики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повсякденні</a:t>
            </a:r>
            <a:r>
              <a:rPr lang="ru-RU" sz="1800" dirty="0"/>
              <a:t> ми </a:t>
            </a:r>
            <a:r>
              <a:rPr lang="ru-RU" sz="1800" dirty="0" err="1"/>
              <a:t>працюємо</a:t>
            </a:r>
            <a:r>
              <a:rPr lang="ru-RU" sz="1800" dirty="0"/>
              <a:t> з </a:t>
            </a:r>
            <a:r>
              <a:rPr lang="ru-RU" sz="1800" b="1" dirty="0" err="1">
                <a:highlight>
                  <a:srgbClr val="00FFFF"/>
                </a:highlight>
              </a:rPr>
              <a:t>десятковою</a:t>
            </a:r>
            <a:r>
              <a:rPr lang="ru-RU" sz="1800" b="1" dirty="0">
                <a:highlight>
                  <a:srgbClr val="00FFFF"/>
                </a:highlight>
              </a:rPr>
              <a:t> системою </a:t>
            </a:r>
            <a:r>
              <a:rPr lang="ru-RU" sz="1800" b="1" dirty="0" err="1">
                <a:highlight>
                  <a:srgbClr val="00FFFF"/>
                </a:highlight>
              </a:rPr>
              <a:t>числення</a:t>
            </a:r>
            <a:r>
              <a:rPr lang="ru-RU" sz="1800" dirty="0"/>
              <a:t>. </a:t>
            </a:r>
            <a:r>
              <a:rPr lang="ru-RU" sz="1800" dirty="0" err="1"/>
              <a:t>Тобто</a:t>
            </a:r>
            <a:r>
              <a:rPr lang="ru-RU" sz="1800" dirty="0"/>
              <a:t> будь-яке число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уявити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цифр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0, 1, 2, 3, 4, 5, 6, 7, 8, 9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Залежно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того, де в </a:t>
            </a:r>
            <a:r>
              <a:rPr lang="ru-RU" sz="1800" b="1" dirty="0" err="1">
                <a:highlight>
                  <a:srgbClr val="FFFF00"/>
                </a:highlight>
              </a:rPr>
              <a:t>числі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стоїть</a:t>
            </a:r>
            <a:r>
              <a:rPr lang="ru-RU" sz="1800" b="1" dirty="0">
                <a:highlight>
                  <a:srgbClr val="FFFF00"/>
                </a:highlight>
              </a:rPr>
              <a:t> цифра</a:t>
            </a:r>
            <a:r>
              <a:rPr lang="ru-RU" sz="1800" dirty="0"/>
              <a:t>, вона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означати</a:t>
            </a:r>
            <a:r>
              <a:rPr lang="ru-RU" sz="1800" dirty="0"/>
              <a:t> </a:t>
            </a:r>
            <a:r>
              <a:rPr lang="ru-RU" sz="1800" dirty="0" err="1"/>
              <a:t>різне</a:t>
            </a:r>
            <a:r>
              <a:rPr lang="ru-RU" sz="1800" dirty="0"/>
              <a:t>: </a:t>
            </a:r>
            <a:r>
              <a:rPr lang="ru-RU" sz="1800" b="1" dirty="0" err="1">
                <a:highlight>
                  <a:srgbClr val="FFFF00"/>
                </a:highlight>
              </a:rPr>
              <a:t>якщо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ця</a:t>
            </a:r>
            <a:r>
              <a:rPr lang="ru-RU" sz="1800" b="1" dirty="0">
                <a:highlight>
                  <a:srgbClr val="FFFF00"/>
                </a:highlight>
              </a:rPr>
              <a:t> цифра </a:t>
            </a:r>
            <a:r>
              <a:rPr lang="ru-RU" sz="1800" b="1" dirty="0" err="1">
                <a:highlight>
                  <a:srgbClr val="FFFF00"/>
                </a:highlight>
              </a:rPr>
              <a:t>остання</a:t>
            </a:r>
            <a:r>
              <a:rPr lang="ru-RU" sz="1800" b="1" dirty="0">
                <a:highlight>
                  <a:srgbClr val="FFFF00"/>
                </a:highlight>
              </a:rPr>
              <a:t>, то вона </a:t>
            </a:r>
            <a:r>
              <a:rPr lang="ru-RU" sz="1800" b="1" dirty="0" err="1">
                <a:highlight>
                  <a:srgbClr val="FFFF00"/>
                </a:highlight>
              </a:rPr>
              <a:t>розташована</a:t>
            </a:r>
            <a:r>
              <a:rPr lang="ru-RU" sz="1800" b="1" dirty="0">
                <a:highlight>
                  <a:srgbClr val="FFFF00"/>
                </a:highlight>
              </a:rPr>
              <a:t> в </a:t>
            </a:r>
            <a:r>
              <a:rPr lang="ru-RU" sz="1800" b="1" dirty="0" err="1">
                <a:highlight>
                  <a:srgbClr val="FFFF00"/>
                </a:highlight>
              </a:rPr>
              <a:t>розряді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одиниць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00FFFF"/>
                </a:highlight>
              </a:rPr>
              <a:t>передостання</a:t>
            </a:r>
            <a:r>
              <a:rPr lang="ru-RU" sz="1800" b="1" dirty="0">
                <a:highlight>
                  <a:srgbClr val="00FFFF"/>
                </a:highlight>
              </a:rPr>
              <a:t> — </a:t>
            </a:r>
            <a:r>
              <a:rPr lang="ru-RU" sz="1800" b="1" dirty="0" err="1">
                <a:highlight>
                  <a:srgbClr val="00FFFF"/>
                </a:highlight>
              </a:rPr>
              <a:t>розряд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десятків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FF00FF"/>
                </a:highlight>
              </a:rPr>
              <a:t>ще</a:t>
            </a:r>
            <a:r>
              <a:rPr lang="ru-RU" sz="1800" b="1" dirty="0">
                <a:highlight>
                  <a:srgbClr val="FF00FF"/>
                </a:highlight>
              </a:rPr>
              <a:t> </a:t>
            </a:r>
            <a:r>
              <a:rPr lang="ru-RU" sz="1800" b="1" dirty="0" err="1">
                <a:highlight>
                  <a:srgbClr val="FF00FF"/>
                </a:highlight>
              </a:rPr>
              <a:t>лівіше</a:t>
            </a:r>
            <a:r>
              <a:rPr lang="ru-RU" sz="1800" b="1" dirty="0">
                <a:highlight>
                  <a:srgbClr val="FF00FF"/>
                </a:highlight>
              </a:rPr>
              <a:t> — </a:t>
            </a:r>
            <a:r>
              <a:rPr lang="ru-RU" sz="1800" b="1" dirty="0" err="1">
                <a:highlight>
                  <a:srgbClr val="FF00FF"/>
                </a:highlight>
              </a:rPr>
              <a:t>розряд</a:t>
            </a:r>
            <a:r>
              <a:rPr lang="ru-RU" sz="1800" b="1" dirty="0">
                <a:highlight>
                  <a:srgbClr val="FF00FF"/>
                </a:highlight>
              </a:rPr>
              <a:t> </a:t>
            </a:r>
            <a:r>
              <a:rPr lang="ru-RU" sz="1800" b="1" dirty="0" err="1">
                <a:highlight>
                  <a:srgbClr val="FF00FF"/>
                </a:highlight>
              </a:rPr>
              <a:t>сотень</a:t>
            </a:r>
            <a:r>
              <a:rPr lang="ru-RU" sz="1800" b="1" dirty="0">
                <a:highlight>
                  <a:srgbClr val="FF00FF"/>
                </a:highlight>
              </a:rPr>
              <a:t> і так </a:t>
            </a:r>
            <a:r>
              <a:rPr lang="ru-RU" sz="1800" b="1" dirty="0" err="1">
                <a:highlight>
                  <a:srgbClr val="FF00FF"/>
                </a:highlight>
              </a:rPr>
              <a:t>далі</a:t>
            </a:r>
            <a:r>
              <a:rPr lang="ru-RU" sz="1800" dirty="0"/>
              <a:t>. </a:t>
            </a:r>
            <a:r>
              <a:rPr lang="ru-RU" sz="1800" dirty="0" err="1"/>
              <a:t>Така</a:t>
            </a:r>
            <a:r>
              <a:rPr lang="ru-RU" sz="1800" dirty="0"/>
              <a:t> систем </a:t>
            </a:r>
            <a:r>
              <a:rPr lang="ru-RU" sz="1800" dirty="0" err="1"/>
              <a:t>числення</a:t>
            </a:r>
            <a:r>
              <a:rPr lang="ru-RU" sz="1800" dirty="0"/>
              <a:t>, у </a:t>
            </a:r>
            <a:r>
              <a:rPr lang="ru-RU" sz="1800" dirty="0" err="1"/>
              <a:t>якій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«</a:t>
            </a:r>
            <a:r>
              <a:rPr lang="ru-RU" sz="1800" b="1" dirty="0" err="1">
                <a:highlight>
                  <a:srgbClr val="00FF00"/>
                </a:highlight>
              </a:rPr>
              <a:t>сенс</a:t>
            </a:r>
            <a:r>
              <a:rPr lang="ru-RU" sz="1800" b="1" dirty="0">
                <a:highlight>
                  <a:srgbClr val="00FF00"/>
                </a:highlight>
              </a:rPr>
              <a:t>» </a:t>
            </a:r>
            <a:r>
              <a:rPr lang="ru-RU" sz="1800" b="1" dirty="0" err="1">
                <a:highlight>
                  <a:srgbClr val="00FF00"/>
                </a:highlight>
              </a:rPr>
              <a:t>цифри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залежить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від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її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позиції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числі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називається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позиційною</a:t>
            </a:r>
            <a:r>
              <a:rPr lang="ru-RU" sz="1800" b="1" dirty="0">
                <a:highlight>
                  <a:srgbClr val="00FFFF"/>
                </a:highlight>
              </a:rPr>
              <a:t> системою </a:t>
            </a:r>
            <a:r>
              <a:rPr lang="ru-RU" sz="1800" b="1" dirty="0" err="1">
                <a:highlight>
                  <a:srgbClr val="00FFFF"/>
                </a:highlight>
              </a:rPr>
              <a:t>числення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По </a:t>
            </a:r>
            <a:r>
              <a:rPr lang="ru-RU" sz="1800" dirty="0" err="1"/>
              <a:t>суті</a:t>
            </a:r>
            <a:r>
              <a:rPr lang="ru-RU" sz="1800" dirty="0"/>
              <a:t>, </a:t>
            </a:r>
            <a:r>
              <a:rPr lang="ru-RU" sz="1800" b="1" dirty="0">
                <a:highlight>
                  <a:srgbClr val="00FF00"/>
                </a:highlight>
              </a:rPr>
              <a:t>будь-яке число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розписати</a:t>
            </a:r>
            <a:r>
              <a:rPr lang="ru-RU" sz="1800" b="1" dirty="0">
                <a:highlight>
                  <a:srgbClr val="00FF00"/>
                </a:highlight>
              </a:rPr>
              <a:t> у </a:t>
            </a:r>
            <a:r>
              <a:rPr lang="ru-RU" sz="1800" b="1" dirty="0" err="1">
                <a:highlight>
                  <a:srgbClr val="00FF00"/>
                </a:highlight>
              </a:rPr>
              <a:t>вигляді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суми</a:t>
            </a:r>
            <a:r>
              <a:rPr lang="ru-RU" sz="1800" b="1" dirty="0">
                <a:highlight>
                  <a:srgbClr val="00FF00"/>
                </a:highlight>
              </a:rPr>
              <a:t> цифр, </a:t>
            </a:r>
            <a:r>
              <a:rPr lang="ru-RU" sz="1800" b="1" dirty="0" err="1">
                <a:highlight>
                  <a:srgbClr val="00FF00"/>
                </a:highlight>
              </a:rPr>
              <a:t>кожна</a:t>
            </a:r>
            <a:r>
              <a:rPr lang="ru-RU" sz="1800" b="1" dirty="0">
                <a:highlight>
                  <a:srgbClr val="00FF00"/>
                </a:highlight>
              </a:rPr>
              <a:t> з </a:t>
            </a:r>
            <a:r>
              <a:rPr lang="ru-RU" sz="1800" b="1" dirty="0" err="1">
                <a:highlight>
                  <a:srgbClr val="00FF00"/>
                </a:highlight>
              </a:rPr>
              <a:t>яких</a:t>
            </a:r>
            <a:r>
              <a:rPr lang="ru-RU" sz="1800" b="1" dirty="0">
                <a:highlight>
                  <a:srgbClr val="00FF00"/>
                </a:highlight>
              </a:rPr>
              <a:t> помножена на десять у </a:t>
            </a:r>
            <a:r>
              <a:rPr lang="ru-RU" sz="1800" b="1" dirty="0" err="1">
                <a:highlight>
                  <a:srgbClr val="00FF00"/>
                </a:highlight>
              </a:rPr>
              <a:t>певному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степені</a:t>
            </a:r>
            <a:r>
              <a:rPr lang="ru-RU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позиції</a:t>
            </a:r>
            <a:r>
              <a:rPr lang="ru-RU" sz="1800" b="1" dirty="0">
                <a:highlight>
                  <a:srgbClr val="00FF00"/>
                </a:highlight>
              </a:rPr>
              <a:t> числа)</a:t>
            </a:r>
            <a:r>
              <a:rPr lang="ru-RU" sz="1800" dirty="0"/>
              <a:t>. У </a:t>
            </a:r>
            <a:r>
              <a:rPr lang="ru-RU" sz="1800" dirty="0" err="1"/>
              <a:t>разі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одиниць</a:t>
            </a:r>
            <a:r>
              <a:rPr lang="ru-RU" sz="1800" dirty="0"/>
              <a:t>, </a:t>
            </a:r>
            <a:r>
              <a:rPr lang="ru-RU" sz="1800" dirty="0" err="1"/>
              <a:t>цей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степінь</a:t>
            </a:r>
            <a:r>
              <a:rPr lang="ru-RU" sz="1800" b="1" dirty="0">
                <a:highlight>
                  <a:srgbClr val="00FFFF"/>
                </a:highlight>
              </a:rPr>
              <a:t> — </a:t>
            </a:r>
            <a:r>
              <a:rPr lang="ru-RU" sz="1800" b="1" dirty="0" err="1">
                <a:highlight>
                  <a:srgbClr val="00FFFF"/>
                </a:highlight>
              </a:rPr>
              <a:t>нульовий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спочатку</a:t>
            </a:r>
            <a:r>
              <a:rPr lang="ru-RU" sz="1800" dirty="0"/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прикладі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двозначного</a:t>
            </a:r>
            <a:r>
              <a:rPr lang="ru-RU" sz="1800" b="1" dirty="0">
                <a:highlight>
                  <a:srgbClr val="00FF00"/>
                </a:highlight>
              </a:rPr>
              <a:t> числа</a:t>
            </a:r>
            <a:r>
              <a:rPr lang="ru-RU" sz="1800" dirty="0"/>
              <a:t>.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42 = 4*101 + 2*100</a:t>
            </a:r>
            <a:r>
              <a:rPr lang="ru-RU" sz="1800" dirty="0"/>
              <a:t> . Через те,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нумерація</a:t>
            </a:r>
            <a:r>
              <a:rPr lang="ru-RU" sz="1800" dirty="0"/>
              <a:t> </a:t>
            </a:r>
            <a:r>
              <a:rPr lang="ru-RU" sz="1800" dirty="0" err="1"/>
              <a:t>позицій</a:t>
            </a:r>
            <a:r>
              <a:rPr lang="ru-RU" sz="1800" dirty="0"/>
              <a:t> </a:t>
            </a:r>
            <a:r>
              <a:rPr lang="ru-RU" sz="1800" dirty="0" err="1"/>
              <a:t>починається</a:t>
            </a:r>
            <a:r>
              <a:rPr lang="ru-RU" sz="1800" dirty="0"/>
              <a:t> з нуля (справа </a:t>
            </a:r>
            <a:r>
              <a:rPr lang="ru-RU" sz="1800" dirty="0" err="1"/>
              <a:t>наліво</a:t>
            </a:r>
            <a:r>
              <a:rPr lang="ru-RU" sz="1800" dirty="0"/>
              <a:t>), то цифра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ru-RU" sz="1800" dirty="0"/>
              <a:t> множиться на десять у </a:t>
            </a:r>
            <a:r>
              <a:rPr lang="ru-RU" sz="1800" dirty="0" err="1"/>
              <a:t>нульовому</a:t>
            </a:r>
            <a:r>
              <a:rPr lang="ru-RU" sz="1800" dirty="0"/>
              <a:t> </a:t>
            </a:r>
            <a:r>
              <a:rPr lang="ru-RU" sz="1800" dirty="0" err="1"/>
              <a:t>степені</a:t>
            </a:r>
            <a:r>
              <a:rPr lang="ru-RU" sz="1800" dirty="0"/>
              <a:t> (</a:t>
            </a:r>
            <a:r>
              <a:rPr lang="ru-RU" sz="1800" dirty="0" err="1"/>
              <a:t>позиція</a:t>
            </a:r>
            <a:r>
              <a:rPr lang="ru-RU" sz="1800" dirty="0"/>
              <a:t> </a:t>
            </a:r>
            <a:r>
              <a:rPr lang="ru-RU" sz="1800" dirty="0" err="1"/>
              <a:t>цифри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ru-RU" sz="1800" dirty="0"/>
              <a:t> в </a:t>
            </a:r>
            <a:r>
              <a:rPr lang="ru-RU" sz="1800" dirty="0" err="1"/>
              <a:t>числі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  <a:r>
              <a:rPr lang="ru-RU" sz="1800" dirty="0"/>
              <a:t> </a:t>
            </a:r>
            <a:r>
              <a:rPr lang="ru-RU" sz="1800" dirty="0" err="1"/>
              <a:t>дорівнює</a:t>
            </a:r>
            <a:r>
              <a:rPr lang="ru-RU" sz="1800" dirty="0"/>
              <a:t> нулю), а цифра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 </a:t>
            </a:r>
            <a:r>
              <a:rPr lang="ru-RU" sz="1800" dirty="0"/>
              <a:t>— на десять у </a:t>
            </a:r>
            <a:r>
              <a:rPr lang="ru-RU" sz="1800" dirty="0" err="1"/>
              <a:t>першому</a:t>
            </a:r>
            <a:r>
              <a:rPr lang="ru-RU" sz="1800" dirty="0"/>
              <a:t> </a:t>
            </a:r>
            <a:r>
              <a:rPr lang="ru-RU" sz="1800" dirty="0" err="1"/>
              <a:t>степені</a:t>
            </a:r>
            <a:r>
              <a:rPr lang="ru-RU" sz="1800" dirty="0"/>
              <a:t> (</a:t>
            </a:r>
            <a:r>
              <a:rPr lang="ru-RU" sz="1800" dirty="0" err="1"/>
              <a:t>позиція</a:t>
            </a:r>
            <a:r>
              <a:rPr lang="ru-RU" sz="1800" dirty="0"/>
              <a:t> </a:t>
            </a:r>
            <a:r>
              <a:rPr lang="ru-RU" sz="1800" dirty="0" err="1"/>
              <a:t>цифри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ru-RU" sz="1800" dirty="0"/>
              <a:t> 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одиниця</a:t>
            </a:r>
            <a:r>
              <a:rPr lang="ru-RU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78E8A8-1FE3-4C70-936C-CC05C224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11" y="5097234"/>
            <a:ext cx="2333102" cy="4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23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sz="4400" b="1" dirty="0"/>
              <a:t>Короткі відомості з курсу двійкової арифметики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приклад </a:t>
            </a:r>
            <a:r>
              <a:rPr lang="ru-RU" sz="1800" dirty="0" err="1"/>
              <a:t>із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чотиризначним</a:t>
            </a:r>
            <a:r>
              <a:rPr lang="ru-RU" sz="1800" b="1" dirty="0">
                <a:highlight>
                  <a:srgbClr val="00FF00"/>
                </a:highlight>
              </a:rPr>
              <a:t> числом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1231</a:t>
            </a:r>
            <a:r>
              <a:rPr lang="ru-RU" sz="1800" dirty="0"/>
              <a:t>. </a:t>
            </a:r>
            <a:r>
              <a:rPr lang="ru-RU" sz="1800" dirty="0" err="1"/>
              <a:t>Починаємо</a:t>
            </a:r>
            <a:r>
              <a:rPr lang="ru-RU" sz="1800" dirty="0"/>
              <a:t> </a:t>
            </a:r>
            <a:r>
              <a:rPr lang="ru-RU" sz="1800" dirty="0" err="1"/>
              <a:t>аналіз</a:t>
            </a:r>
            <a:r>
              <a:rPr lang="ru-RU" sz="1800" dirty="0"/>
              <a:t> числа справа </a:t>
            </a:r>
            <a:r>
              <a:rPr lang="ru-RU" sz="1800" dirty="0" err="1"/>
              <a:t>наліво</a:t>
            </a:r>
            <a:r>
              <a:rPr lang="ru-RU" sz="1800" dirty="0"/>
              <a:t>: </a:t>
            </a:r>
            <a:r>
              <a:rPr lang="ru-RU" sz="1800" dirty="0" err="1"/>
              <a:t>позиція</a:t>
            </a:r>
            <a:r>
              <a:rPr lang="ru-RU" sz="1800" dirty="0"/>
              <a:t> </a:t>
            </a:r>
            <a:r>
              <a:rPr lang="ru-RU" sz="1800" dirty="0" err="1"/>
              <a:t>найправішої</a:t>
            </a:r>
            <a:r>
              <a:rPr lang="ru-RU" sz="1800" dirty="0"/>
              <a:t> </a:t>
            </a:r>
            <a:r>
              <a:rPr lang="ru-RU" sz="1800" dirty="0" err="1"/>
              <a:t>одиниці</a:t>
            </a:r>
            <a:r>
              <a:rPr lang="ru-RU" sz="1800" dirty="0"/>
              <a:t> — </a:t>
            </a:r>
            <a:r>
              <a:rPr lang="ru-RU" sz="1800" b="1" dirty="0"/>
              <a:t>нуль</a:t>
            </a:r>
            <a:r>
              <a:rPr lang="ru-RU" sz="1800" dirty="0"/>
              <a:t>, </a:t>
            </a:r>
            <a:r>
              <a:rPr lang="ru-RU" sz="1800" dirty="0" err="1"/>
              <a:t>позиція</a:t>
            </a:r>
            <a:r>
              <a:rPr lang="ru-RU" sz="1800" dirty="0"/>
              <a:t> </a:t>
            </a:r>
            <a:r>
              <a:rPr lang="ru-RU" sz="1800" dirty="0" err="1"/>
              <a:t>трійки</a:t>
            </a:r>
            <a:r>
              <a:rPr lang="ru-RU" sz="1800" dirty="0"/>
              <a:t> — </a:t>
            </a:r>
            <a:r>
              <a:rPr lang="ru-RU" sz="1800" b="1" dirty="0"/>
              <a:t>один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r>
              <a:rPr lang="ru-RU" sz="1800" dirty="0" err="1"/>
              <a:t>позиція</a:t>
            </a:r>
            <a:r>
              <a:rPr lang="ru-RU" sz="1800" dirty="0"/>
              <a:t> </a:t>
            </a:r>
            <a:r>
              <a:rPr lang="ru-RU" sz="1800" dirty="0" err="1"/>
              <a:t>двійки</a:t>
            </a:r>
            <a:r>
              <a:rPr lang="ru-RU" sz="1800" dirty="0"/>
              <a:t> — </a:t>
            </a:r>
            <a:r>
              <a:rPr lang="ru-RU" sz="1800" b="1" dirty="0"/>
              <a:t>два</a:t>
            </a:r>
            <a:r>
              <a:rPr lang="ru-RU" sz="1800" dirty="0"/>
              <a:t>, </a:t>
            </a:r>
            <a:r>
              <a:rPr lang="ru-RU" sz="1800" dirty="0" err="1"/>
              <a:t>позиція</a:t>
            </a:r>
            <a:r>
              <a:rPr lang="ru-RU" sz="1800" dirty="0"/>
              <a:t> </a:t>
            </a:r>
            <a:r>
              <a:rPr lang="ru-RU" sz="1800" dirty="0" err="1"/>
              <a:t>найлівішої</a:t>
            </a:r>
            <a:r>
              <a:rPr lang="ru-RU" sz="1800" dirty="0"/>
              <a:t> в </a:t>
            </a:r>
            <a:r>
              <a:rPr lang="ru-RU" sz="1800" dirty="0" err="1"/>
              <a:t>числі</a:t>
            </a:r>
            <a:r>
              <a:rPr lang="ru-RU" sz="1800" dirty="0"/>
              <a:t> </a:t>
            </a:r>
            <a:r>
              <a:rPr lang="ru-RU" sz="1800" dirty="0" err="1"/>
              <a:t>одиниці</a:t>
            </a:r>
            <a:r>
              <a:rPr lang="ru-RU" sz="1800" dirty="0"/>
              <a:t> — </a:t>
            </a:r>
            <a:r>
              <a:rPr lang="ru-RU" sz="1800" b="1" dirty="0"/>
              <a:t>три</a:t>
            </a:r>
            <a:r>
              <a:rPr lang="ru-RU" sz="1800" dirty="0"/>
              <a:t>. Разом </a:t>
            </a:r>
            <a:r>
              <a:rPr lang="ru-RU" sz="1800" dirty="0" err="1"/>
              <a:t>отримуємо</a:t>
            </a:r>
            <a:r>
              <a:rPr lang="ru-RU" sz="1800" dirty="0"/>
              <a:t> </a:t>
            </a:r>
            <a:r>
              <a:rPr lang="ru-RU" sz="1800" dirty="0" err="1"/>
              <a:t>такий</a:t>
            </a:r>
            <a:r>
              <a:rPr lang="ru-RU" sz="1800" dirty="0"/>
              <a:t> результат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Число, на степінь якого множаться цифри, називається </a:t>
            </a:r>
            <a:r>
              <a:rPr lang="uk-UA" sz="1800" b="1" u="sng" dirty="0">
                <a:highlight>
                  <a:srgbClr val="00FFFF"/>
                </a:highlight>
              </a:rPr>
              <a:t>базою (основою)</a:t>
            </a:r>
            <a:r>
              <a:rPr lang="uk-UA" sz="1800" b="1" dirty="0">
                <a:highlight>
                  <a:srgbClr val="00FF00"/>
                </a:highlight>
              </a:rPr>
              <a:t> системи числення</a:t>
            </a:r>
            <a:r>
              <a:rPr lang="uk-UA" sz="1800" dirty="0"/>
              <a:t>. Для десяткової системи базою, що логічно, є десятка. Ми з вами давно вже знаємо про те, що комп'ютер може розрізнити тільки нульовий і одиничний стан біта, і працює комп'ютер у системі числення з основою 2 або у двійковій системі.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A51241-C5E4-48E1-9B92-359D3680E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69" y="2107017"/>
            <a:ext cx="4363059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644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sz="4400" b="1" dirty="0"/>
              <a:t>Короткі відомості з курсу двійкової арифметики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Ми з вами давно вже знаємо про те, </a:t>
            </a:r>
            <a:r>
              <a:rPr lang="uk-UA" sz="1800" b="1" dirty="0">
                <a:highlight>
                  <a:srgbClr val="00FF00"/>
                </a:highlight>
              </a:rPr>
              <a:t>що комп'ютер може розрізнити тільки нульовий і одиничний стан біта, і працює комп'ютер у системі числення з </a:t>
            </a:r>
            <a:r>
              <a:rPr lang="uk-UA" sz="1800" b="1" dirty="0">
                <a:highlight>
                  <a:srgbClr val="00FFFF"/>
                </a:highlight>
              </a:rPr>
              <a:t>основою 2 </a:t>
            </a:r>
            <a:r>
              <a:rPr lang="uk-UA" sz="1800" b="1" dirty="0">
                <a:highlight>
                  <a:srgbClr val="00FF00"/>
                </a:highlight>
              </a:rPr>
              <a:t>або у </a:t>
            </a:r>
            <a:r>
              <a:rPr lang="uk-UA" sz="1800" b="1" u="sng" dirty="0">
                <a:highlight>
                  <a:srgbClr val="00FF00"/>
                </a:highlight>
              </a:rPr>
              <a:t>двійковій системі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Примітка: </a:t>
            </a:r>
            <a:r>
              <a:rPr lang="uk-UA" sz="1800" b="1" dirty="0">
                <a:highlight>
                  <a:srgbClr val="00FF00"/>
                </a:highlight>
              </a:rPr>
              <a:t>біт</a:t>
            </a:r>
            <a:r>
              <a:rPr lang="uk-UA" sz="1800" dirty="0"/>
              <a:t> отримав свою назву від англ. </a:t>
            </a:r>
            <a:r>
              <a:rPr lang="en-US" sz="1800" b="1" dirty="0">
                <a:highlight>
                  <a:srgbClr val="00FF00"/>
                </a:highlight>
              </a:rPr>
              <a:t>Binary digit </a:t>
            </a:r>
            <a:r>
              <a:rPr lang="en-US" sz="1800" dirty="0"/>
              <a:t>(</a:t>
            </a:r>
            <a:r>
              <a:rPr lang="uk-UA" sz="1800" dirty="0"/>
              <a:t>двійкова цифра).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Отже, </a:t>
            </a:r>
            <a:r>
              <a:rPr lang="uk-UA" sz="1800" b="1" dirty="0">
                <a:highlight>
                  <a:srgbClr val="00FF00"/>
                </a:highlight>
              </a:rPr>
              <a:t>для подання числа двійкової системи в десятковій системі числення</a:t>
            </a:r>
            <a:r>
              <a:rPr lang="uk-UA" sz="1800" dirty="0"/>
              <a:t> потрібно кожну цифру числа, починаючи з </a:t>
            </a:r>
            <a:r>
              <a:rPr lang="uk-UA" sz="1800" dirty="0" err="1"/>
              <a:t>найправішої</a:t>
            </a:r>
            <a:r>
              <a:rPr lang="uk-UA" sz="1800" dirty="0"/>
              <a:t>, помножити на базу системи числення (два) у степені, що відповідає її розряду. Потім складаємо всі отримані в такий спосіб числа.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Давайте </a:t>
            </a:r>
            <a:r>
              <a:rPr lang="ru-RU" sz="1800" dirty="0" err="1"/>
              <a:t>визначимо</a:t>
            </a:r>
            <a:r>
              <a:rPr lang="ru-RU" sz="1800" dirty="0"/>
              <a:t> </a:t>
            </a:r>
            <a:r>
              <a:rPr lang="ru-RU" sz="1800" dirty="0" err="1"/>
              <a:t>десятковий</a:t>
            </a:r>
            <a:r>
              <a:rPr lang="ru-RU" sz="1800" dirty="0"/>
              <a:t> аналог </a:t>
            </a:r>
            <a:r>
              <a:rPr lang="ru-RU" sz="1800" dirty="0" err="1"/>
              <a:t>двійкового</a:t>
            </a:r>
            <a:r>
              <a:rPr lang="ru-RU" sz="1800" dirty="0"/>
              <a:t> числа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101</a:t>
            </a:r>
            <a:r>
              <a:rPr lang="ru-RU" sz="1800" dirty="0"/>
              <a:t>: </a:t>
            </a:r>
            <a:endParaRPr lang="en-US" sz="1800" dirty="0"/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ru-RU" sz="1800" dirty="0" err="1"/>
              <a:t>Найправіше</a:t>
            </a:r>
            <a:r>
              <a:rPr lang="ru-RU" sz="1800" dirty="0"/>
              <a:t> число =</a:t>
            </a:r>
            <a:r>
              <a:rPr lang="en-US" sz="1800" dirty="0"/>
              <a:t> 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ru-RU" sz="1800" dirty="0" err="1"/>
              <a:t>Наступне</a:t>
            </a:r>
            <a:r>
              <a:rPr lang="ru-RU" sz="1800" dirty="0"/>
              <a:t> число =</a:t>
            </a:r>
            <a:endParaRPr lang="en-US" sz="1800" dirty="0"/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ru-RU" sz="1800" dirty="0" err="1"/>
              <a:t>Третє</a:t>
            </a:r>
            <a:r>
              <a:rPr lang="ru-RU" sz="1800" dirty="0"/>
              <a:t> справа число =</a:t>
            </a: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B61814-8E30-4F31-BFF8-C63DABAA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738" y="6000308"/>
            <a:ext cx="6866524" cy="5249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01D0B3-6BA0-48BA-A3CF-5BF10E9B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690" y="4634913"/>
            <a:ext cx="495369" cy="342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E10405-9485-4305-9F35-3ED67D547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768" y="5074867"/>
            <a:ext cx="485843" cy="2857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9C4F91-726C-4DCB-9130-F63D082FB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011" y="5468317"/>
            <a:ext cx="495369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5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Особливості структур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визначити</a:t>
            </a:r>
            <a:r>
              <a:rPr lang="ru-RU" sz="1800" dirty="0"/>
              <a:t> </a:t>
            </a:r>
            <a:r>
              <a:rPr lang="ru-RU" sz="1800" dirty="0" err="1"/>
              <a:t>змінну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Nick</a:t>
            </a:r>
            <a:r>
              <a:rPr lang="ru-RU" sz="1800" dirty="0"/>
              <a:t> ось так: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person Nick;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Nick.birthdate.month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позначатиме місяць народження. </a:t>
            </a:r>
            <a:r>
              <a:rPr lang="uk-UA" sz="1800" b="1" dirty="0">
                <a:highlight>
                  <a:srgbClr val="00FF00"/>
                </a:highlight>
              </a:rPr>
              <a:t>Операція доступу до елементу структури «.» обчислюється зліва направо</a:t>
            </a:r>
            <a:r>
              <a:rPr lang="uk-UA" sz="1800" dirty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93350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sz="4400" b="1" dirty="0"/>
              <a:t>Короткі відомості з курсу двійкової арифметики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Тепер</a:t>
            </a:r>
            <a:r>
              <a:rPr lang="ru-RU" sz="1800" dirty="0"/>
              <a:t> </a:t>
            </a:r>
            <a:r>
              <a:rPr lang="ru-RU" sz="1800" dirty="0" err="1"/>
              <a:t>визначимо</a:t>
            </a:r>
            <a:r>
              <a:rPr lang="ru-RU" sz="1800" dirty="0"/>
              <a:t> </a:t>
            </a:r>
            <a:r>
              <a:rPr lang="ru-RU" sz="1800" dirty="0" err="1"/>
              <a:t>десятковий</a:t>
            </a:r>
            <a:r>
              <a:rPr lang="ru-RU" sz="1800" dirty="0"/>
              <a:t> аналог </a:t>
            </a:r>
            <a:r>
              <a:rPr lang="ru-RU" sz="1800" dirty="0" err="1"/>
              <a:t>двійкового</a:t>
            </a:r>
            <a:r>
              <a:rPr lang="ru-RU" sz="1800" dirty="0"/>
              <a:t> числа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101101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B7C40E-C021-429A-B751-14912A52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51" y="1453845"/>
            <a:ext cx="7888498" cy="3025557"/>
          </a:xfrm>
          <a:prstGeom prst="rect">
            <a:avLst/>
          </a:prstGeom>
        </p:spPr>
      </p:pic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8F118A3C-3E6B-44F2-8B22-79E86D8987C8}"/>
              </a:ext>
            </a:extLst>
          </p:cNvPr>
          <p:cNvSpPr/>
          <p:nvPr/>
        </p:nvSpPr>
        <p:spPr>
          <a:xfrm>
            <a:off x="3148149" y="3585754"/>
            <a:ext cx="254725" cy="4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4236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537268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Так само як </a:t>
            </a:r>
            <a:r>
              <a:rPr lang="ru-RU" sz="1800" b="1" dirty="0"/>
              <a:t>коми</a:t>
            </a:r>
            <a:r>
              <a:rPr lang="ru-RU" sz="1800" dirty="0"/>
              <a:t> (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b="1" dirty="0" err="1"/>
              <a:t>пробіли</a:t>
            </a:r>
            <a:r>
              <a:rPr lang="ru-RU" sz="1800" dirty="0"/>
              <a:t>) </a:t>
            </a:r>
            <a:r>
              <a:rPr lang="ru-RU" sz="1800" dirty="0" err="1"/>
              <a:t>використовуються</a:t>
            </a:r>
            <a:r>
              <a:rPr lang="ru-RU" sz="1800" dirty="0"/>
              <a:t> для </a:t>
            </a:r>
            <a:r>
              <a:rPr lang="ru-RU" sz="1800" dirty="0" err="1"/>
              <a:t>покращення</a:t>
            </a:r>
            <a:r>
              <a:rPr lang="ru-RU" sz="1800" dirty="0"/>
              <a:t> </a:t>
            </a:r>
            <a:r>
              <a:rPr lang="ru-RU" sz="1800" dirty="0" err="1"/>
              <a:t>читабельності</a:t>
            </a:r>
            <a:r>
              <a:rPr lang="ru-RU" sz="1800" dirty="0"/>
              <a:t> великих </a:t>
            </a:r>
            <a:r>
              <a:rPr lang="ru-RU" sz="1800" dirty="0" err="1"/>
              <a:t>десяткових</a:t>
            </a:r>
            <a:r>
              <a:rPr lang="ru-RU" sz="1800" dirty="0"/>
              <a:t> чисел (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1,427,435</a:t>
            </a:r>
            <a:r>
              <a:rPr lang="ru-RU" sz="1800" dirty="0"/>
              <a:t>), </a:t>
            </a:r>
            <a:r>
              <a:rPr lang="ru-RU" sz="1800" dirty="0" err="1"/>
              <a:t>двійкові</a:t>
            </a:r>
            <a:r>
              <a:rPr lang="ru-RU" sz="1800" dirty="0"/>
              <a:t> числа </a:t>
            </a:r>
            <a:r>
              <a:rPr lang="ru-RU" sz="1800" dirty="0" err="1"/>
              <a:t>пишуться</a:t>
            </a:r>
            <a:r>
              <a:rPr lang="ru-RU" sz="1800" dirty="0"/>
              <a:t> </a:t>
            </a:r>
            <a:r>
              <a:rPr lang="ru-RU" sz="1800" dirty="0" err="1"/>
              <a:t>групами</a:t>
            </a:r>
            <a:r>
              <a:rPr lang="ru-RU" sz="1800" dirty="0"/>
              <a:t> — в </a:t>
            </a:r>
            <a:r>
              <a:rPr lang="ru-RU" sz="1800" dirty="0" err="1"/>
              <a:t>кожній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по 4 </a:t>
            </a:r>
            <a:r>
              <a:rPr lang="ru-RU" sz="1800" b="1" dirty="0" err="1">
                <a:highlight>
                  <a:srgbClr val="00FF00"/>
                </a:highlight>
              </a:rPr>
              <a:t>цифри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/>
              <a:t>(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1101 0101</a:t>
            </a:r>
            <a:r>
              <a:rPr lang="ru-RU" sz="1800" dirty="0"/>
              <a:t>).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BAD55F-64A0-4105-8B73-088C6FF4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05" y="0"/>
            <a:ext cx="3376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039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Конвертація</a:t>
            </a:r>
            <a:r>
              <a:rPr lang="ru-RU" b="1" dirty="0"/>
              <a:t> чисел з </a:t>
            </a:r>
            <a:r>
              <a:rPr lang="ru-RU" b="1" dirty="0" err="1"/>
              <a:t>двійкової</a:t>
            </a:r>
            <a:r>
              <a:rPr lang="ru-RU" b="1" dirty="0"/>
              <a:t> </a:t>
            </a:r>
            <a:r>
              <a:rPr lang="ru-RU" b="1" dirty="0" err="1"/>
              <a:t>системи</a:t>
            </a:r>
            <a:r>
              <a:rPr lang="ru-RU" b="1" dirty="0"/>
              <a:t> </a:t>
            </a:r>
            <a:r>
              <a:rPr lang="ru-RU" b="1" dirty="0" err="1"/>
              <a:t>числення</a:t>
            </a:r>
            <a:r>
              <a:rPr lang="ru-RU" b="1" dirty="0"/>
              <a:t> в </a:t>
            </a:r>
            <a:r>
              <a:rPr lang="ru-RU" b="1" dirty="0" err="1"/>
              <a:t>десяткову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прикладах, наведених нижче, ми працюємо з </a:t>
            </a:r>
            <a:r>
              <a:rPr lang="uk-UA" sz="1800" b="1" dirty="0" err="1">
                <a:highlight>
                  <a:srgbClr val="00FF00"/>
                </a:highlight>
              </a:rPr>
              <a:t>цілочисельними</a:t>
            </a:r>
            <a:r>
              <a:rPr lang="uk-UA" sz="1800" b="1" dirty="0">
                <a:highlight>
                  <a:srgbClr val="00FF00"/>
                </a:highlight>
              </a:rPr>
              <a:t> значеннями </a:t>
            </a:r>
            <a:r>
              <a:rPr lang="en-US" sz="1800" b="1" dirty="0">
                <a:highlight>
                  <a:srgbClr val="00FF00"/>
                </a:highlight>
              </a:rPr>
              <a:t>unsigned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8-бітне (</a:t>
            </a:r>
            <a:r>
              <a:rPr lang="uk-UA" sz="1800" b="1" dirty="0">
                <a:highlight>
                  <a:srgbClr val="00FF00"/>
                </a:highlight>
              </a:rPr>
              <a:t>1-байтове</a:t>
            </a:r>
            <a:r>
              <a:rPr lang="uk-UA" sz="1800" dirty="0"/>
              <a:t>) двійкове число: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0101 1110</a:t>
            </a:r>
            <a:r>
              <a:rPr lang="uk-UA" sz="1800" dirty="0"/>
              <a:t>. Воно означає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(0 * 128) + (1 * 64) + (0 * 32) + (1 * 16) + (1 * 8) + (1 * 4) + (1 * 2) + (0 * 1)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підсумувати, то отримаємо десяткове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64 + 16 + 8 + 4 + 2 = 94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той же процес, але в таблиці. Ми множимо кожну двійкову цифру на її значення, яке визначається її місцезнаходженням. Конвертуємо двійкове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0101 1110</a:t>
            </a:r>
            <a:r>
              <a:rPr lang="uk-UA" sz="1800" dirty="0"/>
              <a:t> в десяткову систему: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14CA68-5994-4A69-B68D-ED3769EE6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42" y="4324046"/>
            <a:ext cx="7563716" cy="22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0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Конвертація</a:t>
            </a:r>
            <a:r>
              <a:rPr lang="ru-RU" b="1" dirty="0"/>
              <a:t> чисел з </a:t>
            </a:r>
            <a:r>
              <a:rPr lang="ru-RU" b="1" dirty="0" err="1"/>
              <a:t>двійкової</a:t>
            </a:r>
            <a:r>
              <a:rPr lang="ru-RU" b="1" dirty="0"/>
              <a:t> </a:t>
            </a:r>
            <a:r>
              <a:rPr lang="ru-RU" b="1" dirty="0" err="1"/>
              <a:t>системи</a:t>
            </a:r>
            <a:r>
              <a:rPr lang="ru-RU" b="1" dirty="0"/>
              <a:t> </a:t>
            </a:r>
            <a:r>
              <a:rPr lang="ru-RU" b="1" dirty="0" err="1"/>
              <a:t>числення</a:t>
            </a:r>
            <a:r>
              <a:rPr lang="ru-RU" b="1" dirty="0"/>
              <a:t> в </a:t>
            </a:r>
            <a:r>
              <a:rPr lang="ru-RU" b="1" dirty="0" err="1"/>
              <a:t>десяткову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А </a:t>
            </a:r>
            <a:r>
              <a:rPr lang="ru-RU" sz="1800" dirty="0" err="1"/>
              <a:t>тепер</a:t>
            </a:r>
            <a:r>
              <a:rPr lang="ru-RU" sz="1800" dirty="0"/>
              <a:t> </a:t>
            </a:r>
            <a:r>
              <a:rPr lang="ru-RU" sz="1800" dirty="0" err="1"/>
              <a:t>конвертуємо</a:t>
            </a:r>
            <a:r>
              <a:rPr lang="ru-RU" sz="1800" dirty="0"/>
              <a:t> </a:t>
            </a:r>
            <a:r>
              <a:rPr lang="ru-RU" sz="1800" dirty="0" err="1"/>
              <a:t>двійкове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1001 0111 </a:t>
            </a:r>
            <a:r>
              <a:rPr lang="ru-RU" sz="1800" dirty="0"/>
              <a:t>в </a:t>
            </a:r>
            <a:r>
              <a:rPr lang="ru-RU" sz="1800" dirty="0" err="1"/>
              <a:t>десяткову</a:t>
            </a:r>
            <a:r>
              <a:rPr lang="ru-RU" sz="1800" dirty="0"/>
              <a:t> систему: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1001 0111 </a:t>
            </a:r>
            <a:r>
              <a:rPr lang="ru-RU" sz="1800" dirty="0"/>
              <a:t>(</a:t>
            </a:r>
            <a:r>
              <a:rPr lang="ru-RU" sz="1800" dirty="0" err="1"/>
              <a:t>двійкове</a:t>
            </a:r>
            <a:r>
              <a:rPr lang="ru-RU" sz="1800" dirty="0"/>
              <a:t>) =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151</a:t>
            </a:r>
            <a:r>
              <a:rPr lang="ru-RU" sz="1800" dirty="0"/>
              <a:t> (</a:t>
            </a:r>
            <a:r>
              <a:rPr lang="ru-RU" sz="1800" dirty="0" err="1"/>
              <a:t>десяткове</a:t>
            </a:r>
            <a:r>
              <a:rPr lang="ru-RU" sz="1800" dirty="0"/>
              <a:t>)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Таким способом </a:t>
            </a:r>
            <a:r>
              <a:rPr lang="ru-RU" sz="1800" dirty="0" err="1"/>
              <a:t>можна</a:t>
            </a:r>
            <a:r>
              <a:rPr lang="ru-RU" sz="1800" dirty="0"/>
              <a:t> легко </a:t>
            </a:r>
            <a:r>
              <a:rPr lang="ru-RU" sz="1800" dirty="0" err="1"/>
              <a:t>конвертувати</a:t>
            </a:r>
            <a:r>
              <a:rPr lang="ru-RU" sz="1800" dirty="0"/>
              <a:t> і </a:t>
            </a:r>
            <a:r>
              <a:rPr lang="ru-RU" sz="1800" b="1" dirty="0"/>
              <a:t>16-бітні</a:t>
            </a:r>
            <a:r>
              <a:rPr lang="ru-RU" sz="1800" dirty="0"/>
              <a:t>, і </a:t>
            </a:r>
            <a:r>
              <a:rPr lang="ru-RU" sz="1800" b="1" dirty="0"/>
              <a:t>32-бітні</a:t>
            </a:r>
            <a:r>
              <a:rPr lang="ru-RU" sz="1800" dirty="0"/>
              <a:t> </a:t>
            </a:r>
            <a:r>
              <a:rPr lang="ru-RU" sz="1800" dirty="0" err="1"/>
              <a:t>двійкові</a:t>
            </a:r>
            <a:r>
              <a:rPr lang="ru-RU" sz="1800" dirty="0"/>
              <a:t> числа, просто </a:t>
            </a:r>
            <a:r>
              <a:rPr lang="ru-RU" sz="1800" dirty="0" err="1"/>
              <a:t>додаючи</a:t>
            </a:r>
            <a:r>
              <a:rPr lang="ru-RU" sz="1800" dirty="0"/>
              <a:t> </a:t>
            </a:r>
            <a:r>
              <a:rPr lang="ru-RU" sz="1800" dirty="0" err="1"/>
              <a:t>стовпчики</a:t>
            </a:r>
            <a:r>
              <a:rPr lang="ru-RU" sz="1800" dirty="0"/>
              <a:t>. </a:t>
            </a:r>
            <a:r>
              <a:rPr lang="ru-RU" sz="1800" dirty="0" err="1"/>
              <a:t>Зверніть</a:t>
            </a:r>
            <a:r>
              <a:rPr lang="ru-RU" sz="1800" dirty="0"/>
              <a:t> </a:t>
            </a:r>
            <a:r>
              <a:rPr lang="ru-RU" sz="1800" dirty="0" err="1"/>
              <a:t>увагу</a:t>
            </a:r>
            <a:r>
              <a:rPr lang="ru-RU" sz="1800" dirty="0"/>
              <a:t>, </a:t>
            </a:r>
            <a:r>
              <a:rPr lang="ru-RU" sz="1800" dirty="0" err="1"/>
              <a:t>найпростіше</a:t>
            </a:r>
            <a:r>
              <a:rPr lang="ru-RU" sz="1800" dirty="0"/>
              <a:t> </a:t>
            </a:r>
            <a:r>
              <a:rPr lang="ru-RU" sz="1800" dirty="0" err="1"/>
              <a:t>починати</a:t>
            </a:r>
            <a:r>
              <a:rPr lang="ru-RU" sz="1800" dirty="0"/>
              <a:t> </a:t>
            </a:r>
            <a:r>
              <a:rPr lang="ru-RU" sz="1800" dirty="0" err="1"/>
              <a:t>відлік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справа </a:t>
            </a:r>
            <a:r>
              <a:rPr lang="ru-RU" sz="1800" b="1" dirty="0" err="1">
                <a:highlight>
                  <a:srgbClr val="00FF00"/>
                </a:highlight>
              </a:rPr>
              <a:t>наліво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множачи</a:t>
            </a:r>
            <a:r>
              <a:rPr lang="ru-RU" sz="1800" b="1" dirty="0">
                <a:highlight>
                  <a:srgbClr val="00FF00"/>
                </a:highlight>
              </a:rPr>
              <a:t> на 2 </a:t>
            </a:r>
            <a:r>
              <a:rPr lang="ru-RU" sz="1800" b="1" dirty="0" err="1">
                <a:highlight>
                  <a:srgbClr val="00FF00"/>
                </a:highlight>
              </a:rPr>
              <a:t>кожне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наступне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536343-F2C6-42A6-932E-41E6AA9E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3" y="1313421"/>
            <a:ext cx="591585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8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Конвертація</a:t>
            </a:r>
            <a:r>
              <a:rPr lang="ru-RU" b="1" dirty="0"/>
              <a:t> чисел з </a:t>
            </a:r>
            <a:r>
              <a:rPr lang="ru-RU" b="1" dirty="0" err="1"/>
              <a:t>десяткової</a:t>
            </a:r>
            <a:r>
              <a:rPr lang="ru-RU" b="1" dirty="0"/>
              <a:t> </a:t>
            </a:r>
            <a:r>
              <a:rPr lang="ru-RU" b="1" dirty="0" err="1"/>
              <a:t>системи</a:t>
            </a:r>
            <a:r>
              <a:rPr lang="ru-RU" b="1" dirty="0"/>
              <a:t> </a:t>
            </a:r>
            <a:r>
              <a:rPr lang="ru-RU" b="1" dirty="0" err="1"/>
              <a:t>числення</a:t>
            </a:r>
            <a:r>
              <a:rPr lang="ru-RU" b="1" dirty="0"/>
              <a:t> в </a:t>
            </a:r>
            <a:r>
              <a:rPr lang="ru-RU" b="1" dirty="0" err="1"/>
              <a:t>двійкову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Одним з </a:t>
            </a:r>
            <a:r>
              <a:rPr lang="ru-RU" sz="1800" dirty="0" err="1"/>
              <a:t>алгоритмів</a:t>
            </a:r>
            <a:r>
              <a:rPr lang="ru-RU" sz="1800" dirty="0"/>
              <a:t> </a:t>
            </a:r>
            <a:r>
              <a:rPr lang="ru-RU" sz="1800" dirty="0" err="1"/>
              <a:t>переведення</a:t>
            </a:r>
            <a:r>
              <a:rPr lang="ru-RU" sz="1800" dirty="0"/>
              <a:t> </a:t>
            </a:r>
            <a:r>
              <a:rPr lang="ru-RU" sz="1800" dirty="0" err="1"/>
              <a:t>десяткового</a:t>
            </a:r>
            <a:r>
              <a:rPr lang="ru-RU" sz="1800" dirty="0"/>
              <a:t> числа у </a:t>
            </a:r>
            <a:r>
              <a:rPr lang="ru-RU" sz="1800" dirty="0" err="1"/>
              <a:t>двійкове</a:t>
            </a:r>
            <a:r>
              <a:rPr lang="ru-RU" sz="1800" dirty="0"/>
              <a:t> є </a:t>
            </a:r>
            <a:r>
              <a:rPr lang="ru-RU" sz="1800" b="1" dirty="0" err="1">
                <a:highlight>
                  <a:srgbClr val="00FF00"/>
                </a:highlight>
              </a:rPr>
              <a:t>ділення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націло</a:t>
            </a:r>
            <a:r>
              <a:rPr lang="ru-RU" sz="1800" b="1" dirty="0">
                <a:highlight>
                  <a:srgbClr val="00FF00"/>
                </a:highlight>
              </a:rPr>
              <a:t> на два з </a:t>
            </a:r>
            <a:r>
              <a:rPr lang="ru-RU" sz="1800" b="1" dirty="0" err="1">
                <a:highlight>
                  <a:srgbClr val="00FF00"/>
                </a:highlight>
              </a:rPr>
              <a:t>подальшим</a:t>
            </a:r>
            <a:r>
              <a:rPr lang="ru-RU" sz="1800" b="1" dirty="0">
                <a:highlight>
                  <a:srgbClr val="00FF00"/>
                </a:highlight>
              </a:rPr>
              <a:t> «</a:t>
            </a:r>
            <a:r>
              <a:rPr lang="ru-RU" sz="1800" b="1" dirty="0" err="1">
                <a:highlight>
                  <a:srgbClr val="00FF00"/>
                </a:highlight>
              </a:rPr>
              <a:t>збором</a:t>
            </a:r>
            <a:r>
              <a:rPr lang="ru-RU" sz="1800" b="1" dirty="0">
                <a:highlight>
                  <a:srgbClr val="00FF00"/>
                </a:highlight>
              </a:rPr>
              <a:t>» </a:t>
            </a:r>
            <a:r>
              <a:rPr lang="ru-RU" sz="1800" b="1" dirty="0" err="1">
                <a:highlight>
                  <a:srgbClr val="00FF00"/>
                </a:highlight>
              </a:rPr>
              <a:t>двійкового</a:t>
            </a:r>
            <a:r>
              <a:rPr lang="ru-RU" sz="1800" b="1" dirty="0">
                <a:highlight>
                  <a:srgbClr val="00FF00"/>
                </a:highlight>
              </a:rPr>
              <a:t> числа </a:t>
            </a:r>
            <a:r>
              <a:rPr lang="ru-RU" sz="1800" b="1" dirty="0" err="1">
                <a:highlight>
                  <a:srgbClr val="00FF00"/>
                </a:highlight>
              </a:rPr>
              <a:t>із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залишків</a:t>
            </a:r>
            <a:r>
              <a:rPr lang="ru-RU" sz="1800" dirty="0"/>
              <a:t>. </a:t>
            </a:r>
            <a:r>
              <a:rPr lang="ru-RU" sz="1800" dirty="0" err="1"/>
              <a:t>Переведемо</a:t>
            </a:r>
            <a:r>
              <a:rPr lang="ru-RU" sz="1800" dirty="0"/>
              <a:t> в </a:t>
            </a:r>
            <a:r>
              <a:rPr lang="ru-RU" sz="1800" dirty="0" err="1"/>
              <a:t>такий</a:t>
            </a:r>
            <a:r>
              <a:rPr lang="ru-RU" sz="1800" dirty="0"/>
              <a:t> </a:t>
            </a:r>
            <a:r>
              <a:rPr lang="ru-RU" sz="1800" dirty="0" err="1"/>
              <a:t>спосіб</a:t>
            </a:r>
            <a:r>
              <a:rPr lang="ru-RU" sz="1800" dirty="0"/>
              <a:t>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</a:t>
            </a:r>
            <a:r>
              <a:rPr lang="ru-RU" sz="1800" dirty="0"/>
              <a:t> у </a:t>
            </a:r>
            <a:r>
              <a:rPr lang="ru-RU" sz="1800" dirty="0" err="1"/>
              <a:t>двійкове</a:t>
            </a:r>
            <a:r>
              <a:rPr lang="ru-RU" sz="1800" dirty="0"/>
              <a:t> </a:t>
            </a:r>
            <a:r>
              <a:rPr lang="ru-RU" sz="1800" dirty="0" err="1"/>
              <a:t>подання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Збирати</a:t>
            </a:r>
            <a:r>
              <a:rPr lang="ru-RU" sz="1800" dirty="0"/>
              <a:t> </a:t>
            </a:r>
            <a:r>
              <a:rPr lang="ru-RU" sz="1800" dirty="0" err="1"/>
              <a:t>залишки</a:t>
            </a:r>
            <a:r>
              <a:rPr lang="ru-RU" sz="1800" dirty="0"/>
              <a:t> треба з </a:t>
            </a:r>
            <a:r>
              <a:rPr lang="ru-RU" sz="1800" dirty="0" err="1"/>
              <a:t>кінця</a:t>
            </a:r>
            <a:r>
              <a:rPr lang="ru-RU" sz="1800" dirty="0"/>
              <a:t>, </a:t>
            </a:r>
            <a:r>
              <a:rPr lang="ru-RU" sz="1800" dirty="0" err="1"/>
              <a:t>тобто</a:t>
            </a:r>
            <a:r>
              <a:rPr lang="ru-RU" sz="1800" dirty="0"/>
              <a:t> з </a:t>
            </a:r>
            <a:r>
              <a:rPr lang="ru-RU" sz="1800" dirty="0" err="1"/>
              <a:t>останнього</a:t>
            </a:r>
            <a:r>
              <a:rPr lang="ru-RU" sz="1800" dirty="0"/>
              <a:t> </a:t>
            </a:r>
            <a:r>
              <a:rPr lang="ru-RU" sz="1800" dirty="0" err="1"/>
              <a:t>ділення</a:t>
            </a:r>
            <a:r>
              <a:rPr lang="ru-RU" sz="1800" dirty="0"/>
              <a:t>. </a:t>
            </a:r>
            <a:r>
              <a:rPr lang="ru-RU" sz="1800" dirty="0" err="1"/>
              <a:t>Отримуємо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1110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85767-E542-4FD1-965E-B0BCFD5E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27" y="2051326"/>
            <a:ext cx="3984746" cy="20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369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Конвертація</a:t>
            </a:r>
            <a:r>
              <a:rPr lang="ru-RU" b="1" dirty="0"/>
              <a:t> чисел з </a:t>
            </a:r>
            <a:r>
              <a:rPr lang="ru-RU" b="1" dirty="0" err="1"/>
              <a:t>десяткової</a:t>
            </a:r>
            <a:r>
              <a:rPr lang="ru-RU" b="1" dirty="0"/>
              <a:t> </a:t>
            </a:r>
            <a:r>
              <a:rPr lang="ru-RU" b="1" dirty="0" err="1"/>
              <a:t>системи</a:t>
            </a:r>
            <a:r>
              <a:rPr lang="ru-RU" b="1" dirty="0"/>
              <a:t> </a:t>
            </a:r>
            <a:r>
              <a:rPr lang="ru-RU" b="1" dirty="0" err="1"/>
              <a:t>числення</a:t>
            </a:r>
            <a:r>
              <a:rPr lang="ru-RU" b="1" dirty="0"/>
              <a:t> в </a:t>
            </a:r>
            <a:r>
              <a:rPr lang="ru-RU" b="1" dirty="0" err="1"/>
              <a:t>двійкову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Виконаємо</a:t>
            </a:r>
            <a:r>
              <a:rPr lang="ru-RU" sz="1800" dirty="0"/>
              <a:t> те ж </a:t>
            </a:r>
            <a:r>
              <a:rPr lang="ru-RU" sz="1800" dirty="0" err="1"/>
              <a:t>саме</a:t>
            </a:r>
            <a:r>
              <a:rPr lang="ru-RU" sz="1800" dirty="0"/>
              <a:t> для числа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77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77 / 2 = 38</a:t>
            </a:r>
            <a:r>
              <a:rPr lang="ru-RU" sz="1800" dirty="0"/>
              <a:t>, </a:t>
            </a:r>
            <a:r>
              <a:rPr lang="ru-RU" sz="1800" dirty="0" err="1"/>
              <a:t>залишок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38 / 2 = 19</a:t>
            </a:r>
            <a:r>
              <a:rPr lang="ru-RU" sz="1800" dirty="0"/>
              <a:t>, </a:t>
            </a:r>
            <a:r>
              <a:rPr lang="ru-RU" sz="1800" dirty="0" err="1"/>
              <a:t>залишок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19 / 2 = 9</a:t>
            </a:r>
            <a:r>
              <a:rPr lang="ru-RU" sz="1800" dirty="0"/>
              <a:t>, </a:t>
            </a:r>
            <a:r>
              <a:rPr lang="ru-RU" sz="1800" dirty="0" err="1"/>
              <a:t>залишок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 / 2 = 4</a:t>
            </a:r>
            <a:r>
              <a:rPr lang="ru-RU" sz="1800" dirty="0"/>
              <a:t>, </a:t>
            </a:r>
            <a:r>
              <a:rPr lang="ru-RU" sz="1800" dirty="0" err="1"/>
              <a:t>залишок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 / 2 = 2</a:t>
            </a:r>
            <a:r>
              <a:rPr lang="ru-RU" sz="1800" dirty="0"/>
              <a:t>, </a:t>
            </a:r>
            <a:r>
              <a:rPr lang="ru-RU" sz="1800" dirty="0" err="1"/>
              <a:t>залишок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 / 2 = 1</a:t>
            </a:r>
            <a:r>
              <a:rPr lang="ru-RU" sz="1800" dirty="0"/>
              <a:t>, </a:t>
            </a:r>
            <a:r>
              <a:rPr lang="ru-RU" sz="1800" dirty="0" err="1"/>
              <a:t>залишок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 / 2 = 0</a:t>
            </a:r>
            <a:r>
              <a:rPr lang="ru-RU" sz="1800" dirty="0"/>
              <a:t>, </a:t>
            </a:r>
            <a:r>
              <a:rPr lang="ru-RU" sz="1800" dirty="0" err="1"/>
              <a:t>залишок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Збираємо</a:t>
            </a:r>
            <a:r>
              <a:rPr lang="ru-RU" sz="1800" dirty="0"/>
              <a:t> </a:t>
            </a:r>
            <a:r>
              <a:rPr lang="ru-RU" sz="1800" dirty="0" err="1"/>
              <a:t>залишки</a:t>
            </a:r>
            <a:r>
              <a:rPr lang="ru-RU" sz="1800" dirty="0"/>
              <a:t> разом, </a:t>
            </a:r>
            <a:r>
              <a:rPr lang="ru-RU" sz="1800" dirty="0" err="1"/>
              <a:t>починаючи</a:t>
            </a:r>
            <a:r>
              <a:rPr lang="ru-RU" sz="1800" dirty="0"/>
              <a:t> з </a:t>
            </a:r>
            <a:r>
              <a:rPr lang="ru-RU" sz="1800" dirty="0" err="1"/>
              <a:t>кінця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1001101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Перевіримо, виконавши зворотне переведення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90B528-178F-4629-9FE8-F1A6033C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49" y="5196838"/>
            <a:ext cx="7439902" cy="137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48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Конвертація</a:t>
            </a:r>
            <a:r>
              <a:rPr lang="ru-RU" b="1" dirty="0"/>
              <a:t> чисел з </a:t>
            </a:r>
            <a:r>
              <a:rPr lang="ru-RU" b="1" dirty="0" err="1"/>
              <a:t>десяткової</a:t>
            </a:r>
            <a:r>
              <a:rPr lang="ru-RU" b="1" dirty="0"/>
              <a:t> </a:t>
            </a:r>
            <a:r>
              <a:rPr lang="ru-RU" b="1" dirty="0" err="1"/>
              <a:t>системи</a:t>
            </a:r>
            <a:r>
              <a:rPr lang="ru-RU" b="1" dirty="0"/>
              <a:t> </a:t>
            </a:r>
            <a:r>
              <a:rPr lang="ru-RU" b="1" dirty="0" err="1"/>
              <a:t>числення</a:t>
            </a:r>
            <a:r>
              <a:rPr lang="ru-RU" b="1" dirty="0"/>
              <a:t> в </a:t>
            </a:r>
            <a:r>
              <a:rPr lang="ru-RU" b="1" dirty="0" err="1"/>
              <a:t>двійкову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Ми </a:t>
            </a:r>
            <a:r>
              <a:rPr lang="ru-RU" sz="1800" dirty="0" err="1"/>
              <a:t>маємо</a:t>
            </a:r>
            <a:r>
              <a:rPr lang="ru-RU" sz="1800" dirty="0"/>
              <a:t> </a:t>
            </a:r>
            <a:r>
              <a:rPr lang="ru-RU" sz="1800" dirty="0" err="1"/>
              <a:t>десяткове</a:t>
            </a:r>
            <a:r>
              <a:rPr lang="ru-RU" sz="1800" dirty="0"/>
              <a:t>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57</a:t>
            </a:r>
            <a:r>
              <a:rPr lang="ru-RU" sz="1800" dirty="0"/>
              <a:t>. </a:t>
            </a:r>
            <a:r>
              <a:rPr lang="ru-RU" sz="1800" dirty="0" err="1"/>
              <a:t>Щоб</a:t>
            </a:r>
            <a:r>
              <a:rPr lang="ru-RU" sz="1800" dirty="0"/>
              <a:t> перевести </a:t>
            </a:r>
            <a:r>
              <a:rPr lang="ru-RU" sz="1800" dirty="0" err="1"/>
              <a:t>його</a:t>
            </a:r>
            <a:r>
              <a:rPr lang="ru-RU" sz="1800" dirty="0"/>
              <a:t> у </a:t>
            </a:r>
            <a:r>
              <a:rPr lang="ru-RU" sz="1800" dirty="0" err="1"/>
              <a:t>двійкову</a:t>
            </a:r>
            <a:r>
              <a:rPr lang="ru-RU" sz="1800" dirty="0"/>
              <a:t> систему,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визначити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максимальний</a:t>
            </a:r>
            <a:r>
              <a:rPr lang="ru-RU" sz="1800" dirty="0"/>
              <a:t> </a:t>
            </a:r>
            <a:r>
              <a:rPr lang="ru-RU" sz="1800" dirty="0" err="1"/>
              <a:t>степінь</a:t>
            </a:r>
            <a:r>
              <a:rPr lang="ru-RU" sz="1800" dirty="0"/>
              <a:t> </a:t>
            </a:r>
            <a:r>
              <a:rPr lang="ru-RU" sz="1800" dirty="0" err="1"/>
              <a:t>двійки</a:t>
            </a:r>
            <a:r>
              <a:rPr lang="ru-RU" sz="1800" dirty="0"/>
              <a:t> не </a:t>
            </a:r>
            <a:r>
              <a:rPr lang="ru-RU" sz="1800" dirty="0" err="1"/>
              <a:t>перевищує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число.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4708C5-4856-4677-95B9-F6BC7910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077" y="1914863"/>
            <a:ext cx="847843" cy="3429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0E09C6-F720-404B-88F3-D38CD5A3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980" y="2331374"/>
            <a:ext cx="5580035" cy="455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45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Конвертація</a:t>
            </a:r>
            <a:r>
              <a:rPr lang="ru-RU" b="1" dirty="0"/>
              <a:t> чисел з </a:t>
            </a:r>
            <a:r>
              <a:rPr lang="ru-RU" b="1" dirty="0" err="1"/>
              <a:t>десяткової</a:t>
            </a:r>
            <a:r>
              <a:rPr lang="ru-RU" b="1" dirty="0"/>
              <a:t> </a:t>
            </a:r>
            <a:r>
              <a:rPr lang="ru-RU" b="1" dirty="0" err="1"/>
              <a:t>системи</a:t>
            </a:r>
            <a:r>
              <a:rPr lang="ru-RU" b="1" dirty="0"/>
              <a:t> </a:t>
            </a:r>
            <a:r>
              <a:rPr lang="ru-RU" b="1" dirty="0" err="1"/>
              <a:t>числення</a:t>
            </a:r>
            <a:r>
              <a:rPr lang="ru-RU" b="1" dirty="0"/>
              <a:t> в </a:t>
            </a:r>
            <a:r>
              <a:rPr lang="ru-RU" b="1" dirty="0" err="1"/>
              <a:t>двійкову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Перший спосіб конвертації чисел з десяткової системи числення в двійкову полягає в безперервному діленні числа на 2 і записуванні остачі. Якщо залишок (</a:t>
            </a:r>
            <a:r>
              <a:rPr lang="en-US" sz="1800" dirty="0"/>
              <a:t>r </a:t>
            </a:r>
            <a:r>
              <a:rPr lang="uk-UA" sz="1800" dirty="0"/>
              <a:t>від англ. “</a:t>
            </a:r>
            <a:r>
              <a:rPr lang="en-US" sz="1800" dirty="0"/>
              <a:t>remainder”) </a:t>
            </a:r>
            <a:r>
              <a:rPr lang="uk-UA" sz="1800" dirty="0"/>
              <a:t>є, то пишемо 1, якщо немає, то пишемо 0. Потім, читаючи залишки знизу вгору, ми отримаємо готове двійкове число.</a:t>
            </a:r>
          </a:p>
        </p:txBody>
      </p:sp>
    </p:spTree>
    <p:extLst>
      <p:ext uri="{BB962C8B-B14F-4D97-AF65-F5344CB8AC3E}">
        <p14:creationId xmlns:p14="http://schemas.microsoft.com/office/powerpoint/2010/main" val="25777564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Конвертація</a:t>
            </a:r>
            <a:r>
              <a:rPr lang="ru-RU" b="1" dirty="0"/>
              <a:t> чисел з </a:t>
            </a:r>
            <a:r>
              <a:rPr lang="ru-RU" b="1" dirty="0" err="1"/>
              <a:t>десяткової</a:t>
            </a:r>
            <a:r>
              <a:rPr lang="ru-RU" b="1" dirty="0"/>
              <a:t> </a:t>
            </a:r>
            <a:r>
              <a:rPr lang="ru-RU" b="1" dirty="0" err="1"/>
              <a:t>системи</a:t>
            </a:r>
            <a:r>
              <a:rPr lang="ru-RU" b="1" dirty="0"/>
              <a:t> </a:t>
            </a:r>
            <a:r>
              <a:rPr lang="ru-RU" b="1" dirty="0" err="1"/>
              <a:t>числення</a:t>
            </a:r>
            <a:r>
              <a:rPr lang="ru-RU" b="1" dirty="0"/>
              <a:t> в </a:t>
            </a:r>
            <a:r>
              <a:rPr lang="ru-RU" b="1" dirty="0" err="1"/>
              <a:t>двійкову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Наприклад, конвертуємо десяткове число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148</a:t>
            </a:r>
            <a:r>
              <a:rPr lang="uk-UA" sz="1800" dirty="0"/>
              <a:t> в двійкову систему числення: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148 / 2 = 74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74 / 2 = 37 r0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37 / 2 = 18 r1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 / 2 = 9 r0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 / 2 = 4 r1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 / 2 = 2 r0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 / 2 = 1 r0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 / 2 = 0 r1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Записуємо залишки знизу вгору: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1001 0100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148</a:t>
            </a:r>
            <a:r>
              <a:rPr lang="uk-UA" sz="1800" dirty="0"/>
              <a:t> (десяткове) =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1001 0100 </a:t>
            </a:r>
            <a:r>
              <a:rPr lang="uk-UA" sz="1800" dirty="0"/>
              <a:t>(двійкове)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 можете перевірити цю відповідь шляхом конвертації двійкового числа назад в десяткову систему: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(1 * 128) + (0 * 64) + (0 * 32) + (1 * 16) + (0 * 8) + (1 * 4) + (0 * 2) + (0 * 1) = 148</a:t>
            </a:r>
          </a:p>
        </p:txBody>
      </p:sp>
    </p:spTree>
    <p:extLst>
      <p:ext uri="{BB962C8B-B14F-4D97-AF65-F5344CB8AC3E}">
        <p14:creationId xmlns:p14="http://schemas.microsoft.com/office/powerpoint/2010/main" val="37215559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Спосіб</a:t>
            </a:r>
            <a:r>
              <a:rPr lang="ru-RU" b="1" dirty="0"/>
              <a:t> №2: </a:t>
            </a:r>
            <a:r>
              <a:rPr lang="ru-RU" b="1" dirty="0" err="1"/>
              <a:t>Конвертація</a:t>
            </a:r>
            <a:r>
              <a:rPr lang="ru-RU" b="1" dirty="0"/>
              <a:t> чисел з </a:t>
            </a:r>
            <a:r>
              <a:rPr lang="ru-RU" b="1" dirty="0" err="1"/>
              <a:t>десяткової</a:t>
            </a:r>
            <a:r>
              <a:rPr lang="ru-RU" b="1" dirty="0"/>
              <a:t> </a:t>
            </a:r>
            <a:r>
              <a:rPr lang="ru-RU" b="1" dirty="0" err="1"/>
              <a:t>системи</a:t>
            </a:r>
            <a:r>
              <a:rPr lang="ru-RU" b="1" dirty="0"/>
              <a:t> </a:t>
            </a:r>
            <a:r>
              <a:rPr lang="ru-RU" b="1" dirty="0" err="1"/>
              <a:t>числення</a:t>
            </a:r>
            <a:r>
              <a:rPr lang="ru-RU" b="1" dirty="0"/>
              <a:t> в </a:t>
            </a:r>
            <a:r>
              <a:rPr lang="ru-RU" b="1" dirty="0" err="1"/>
              <a:t>двійкову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Цей спосіб добре підходить для невеликих двійкових чисел. Розглянемо десяткове 148 ще раз. Яке найбільше число, помножене на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uk-UA" sz="1800" dirty="0"/>
              <a:t> (з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ряду 1, 2, 4, 8, 16, 32, 64, 128, 256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і </a:t>
            </a:r>
            <a:r>
              <a:rPr lang="uk-UA" sz="1800" dirty="0" err="1"/>
              <a:t>т.д</a:t>
            </a:r>
            <a:r>
              <a:rPr lang="uk-UA" sz="1800" dirty="0"/>
              <a:t>.), менше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148</a:t>
            </a:r>
            <a:r>
              <a:rPr lang="uk-UA" sz="1800" dirty="0"/>
              <a:t>? Відповідь: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128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148 &gt;= 128? Так, тому 128-й біт дорівнює 1. 148 − 128 = 20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 &gt;= 64? Ні, тому 64-й біт дорівнює 0.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 &gt;= 32? Ні, тому 32-й біт дорівнює 0.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 &gt;= 16? Так, тому 16-й біт дорівнює 1. 20 − 16 = 4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 &gt;= 8? Ні, тому 8-й біт дорівнює 0.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 &gt;= 4? Так, тому 4-й біт дорівнює 1. 4 − 4 = 0, що означає, що всі інші біти дорівнюють 0.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148 = (1 * 128) + (0 * 64) + (0 * 32) + (1 * 16) + (0 * 8) + (1 * 4) + (0 * 2) + (0 * 1) = 1001 0100</a:t>
            </a:r>
          </a:p>
        </p:txBody>
      </p:sp>
    </p:spTree>
    <p:extLst>
      <p:ext uri="{BB962C8B-B14F-4D97-AF65-F5344CB8AC3E}">
        <p14:creationId xmlns:p14="http://schemas.microsoft.com/office/powerpoint/2010/main" val="79489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Операції над структурами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Отже</a:t>
            </a:r>
            <a:r>
              <a:rPr lang="ru-RU" sz="1800" dirty="0"/>
              <a:t>, </a:t>
            </a:r>
            <a:r>
              <a:rPr lang="ru-RU" sz="1800" dirty="0" err="1"/>
              <a:t>розберемо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операції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які</a:t>
            </a:r>
            <a:r>
              <a:rPr lang="ru-RU" sz="1800" b="1" dirty="0">
                <a:highlight>
                  <a:srgbClr val="00FF00"/>
                </a:highlight>
              </a:rPr>
              <a:t> допустимо </a:t>
            </a:r>
            <a:r>
              <a:rPr lang="ru-RU" sz="1800" b="1" dirty="0" err="1">
                <a:highlight>
                  <a:srgbClr val="00FF00"/>
                </a:highlight>
              </a:rPr>
              <a:t>виконувати</a:t>
            </a:r>
            <a:r>
              <a:rPr lang="ru-RU" sz="1800" b="1" dirty="0">
                <a:highlight>
                  <a:srgbClr val="00FF00"/>
                </a:highlight>
              </a:rPr>
              <a:t> над структурами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1. </a:t>
            </a:r>
            <a:r>
              <a:rPr lang="ru-RU" sz="1800" b="1" dirty="0">
                <a:highlight>
                  <a:srgbClr val="00FF00"/>
                </a:highlight>
              </a:rPr>
              <a:t>Доступ до </a:t>
            </a:r>
            <a:r>
              <a:rPr lang="ru-RU" sz="1800" b="1" dirty="0" err="1">
                <a:highlight>
                  <a:srgbClr val="00FF00"/>
                </a:highlight>
              </a:rPr>
              <a:t>мембера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операції</a:t>
            </a:r>
            <a:r>
              <a:rPr lang="ru-RU" sz="1800" dirty="0"/>
              <a:t> «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  <a:r>
              <a:rPr lang="ru-RU" sz="1800" dirty="0"/>
              <a:t>» (</a:t>
            </a:r>
            <a:r>
              <a:rPr lang="ru-RU" sz="1800" b="1" dirty="0" err="1">
                <a:highlight>
                  <a:srgbClr val="00FF00"/>
                </a:highlight>
              </a:rPr>
              <a:t>крапка</a:t>
            </a:r>
            <a:r>
              <a:rPr lang="ru-RU" sz="1800" dirty="0"/>
              <a:t>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Доступ до </a:t>
            </a:r>
            <a:r>
              <a:rPr lang="ru-RU" sz="1800" dirty="0" err="1"/>
              <a:t>мембера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за </a:t>
            </a:r>
            <a:r>
              <a:rPr lang="ru-RU" sz="1800" b="1" dirty="0" err="1">
                <a:highlight>
                  <a:srgbClr val="00FF00"/>
                </a:highlight>
              </a:rPr>
              <a:t>покажчиком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операції</a:t>
            </a:r>
            <a:r>
              <a:rPr lang="ru-RU" sz="1800" dirty="0"/>
              <a:t> «-&gt;» у </a:t>
            </a:r>
            <a:r>
              <a:rPr lang="ru-RU" sz="1800" dirty="0" err="1"/>
              <a:t>вигляді</a:t>
            </a:r>
            <a:r>
              <a:rPr lang="ru-RU" sz="1800" dirty="0"/>
              <a:t>. Так, </a:t>
            </a:r>
            <a:r>
              <a:rPr lang="ru-RU" sz="1800" dirty="0" err="1"/>
              <a:t>звернення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pd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/>
              <a:t>та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(*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pd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b="1" dirty="0">
                <a:highlight>
                  <a:srgbClr val="00FFFF"/>
                </a:highlight>
              </a:rPr>
              <a:t>є </a:t>
            </a:r>
            <a:r>
              <a:rPr lang="ru-RU" sz="1800" b="1" dirty="0" err="1">
                <a:highlight>
                  <a:srgbClr val="00FFFF"/>
                </a:highlight>
              </a:rPr>
              <a:t>еквівалентними</a:t>
            </a:r>
            <a:r>
              <a:rPr lang="ru-RU" sz="1800" dirty="0"/>
              <a:t>. </a:t>
            </a:r>
            <a:r>
              <a:rPr lang="ru-RU" sz="1800" dirty="0" err="1"/>
              <a:t>Круглі</a:t>
            </a:r>
            <a:r>
              <a:rPr lang="ru-RU" sz="1800" dirty="0"/>
              <a:t> дужки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(*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pd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ru-RU" sz="1800" dirty="0" err="1"/>
              <a:t>необхідні</a:t>
            </a:r>
            <a:r>
              <a:rPr lang="ru-RU" sz="1800" dirty="0"/>
              <a:t>,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операція</a:t>
            </a:r>
            <a:r>
              <a:rPr lang="ru-RU" sz="1800" dirty="0"/>
              <a:t> «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ru-RU" sz="1800" dirty="0"/>
              <a:t>» доступу до </a:t>
            </a:r>
            <a:r>
              <a:rPr lang="ru-RU" sz="1800" dirty="0" err="1"/>
              <a:t>елемента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 </a:t>
            </a:r>
            <a:r>
              <a:rPr lang="ru-RU" sz="1800" dirty="0" err="1"/>
              <a:t>старша</a:t>
            </a:r>
            <a:r>
              <a:rPr lang="ru-RU" sz="1800" dirty="0"/>
              <a:t> </a:t>
            </a:r>
            <a:r>
              <a:rPr lang="ru-RU" sz="1800" dirty="0" err="1"/>
              <a:t>ніж</a:t>
            </a:r>
            <a:r>
              <a:rPr lang="ru-RU" sz="1800" dirty="0"/>
              <a:t> «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ru-RU" sz="1800" dirty="0"/>
              <a:t>».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3. </a:t>
            </a:r>
            <a:r>
              <a:rPr lang="ru-RU" sz="1800" b="1" dirty="0" err="1">
                <a:highlight>
                  <a:srgbClr val="00FF00"/>
                </a:highlight>
              </a:rPr>
              <a:t>Визначення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адреси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 err="1"/>
              <a:t>об'єкта</a:t>
            </a:r>
            <a:r>
              <a:rPr lang="ru-RU" sz="1800" dirty="0"/>
              <a:t> </a:t>
            </a:r>
            <a:r>
              <a:rPr lang="ru-RU" sz="1800" dirty="0" err="1"/>
              <a:t>структури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операції</a:t>
            </a:r>
            <a:r>
              <a:rPr lang="ru-RU" sz="1800" dirty="0"/>
              <a:t> «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&amp;</a:t>
            </a:r>
            <a:r>
              <a:rPr lang="ru-RU" sz="1800" dirty="0"/>
              <a:t>».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8696387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0DD7B4-58E7-4FEF-81EF-A5E39EC6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73" y="857691"/>
            <a:ext cx="591585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4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Додавання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Комп'ютер</a:t>
            </a:r>
            <a:r>
              <a:rPr lang="ru-RU" sz="1800" dirty="0"/>
              <a:t> </a:t>
            </a:r>
            <a:r>
              <a:rPr lang="ru-RU" sz="1800" dirty="0" err="1"/>
              <a:t>виконує</a:t>
            </a:r>
            <a:r>
              <a:rPr lang="ru-RU" sz="1800" dirty="0"/>
              <a:t> </a:t>
            </a:r>
            <a:r>
              <a:rPr lang="ru-RU" sz="1800" dirty="0" err="1"/>
              <a:t>арифметичні</a:t>
            </a:r>
            <a:r>
              <a:rPr lang="ru-RU" sz="1800" dirty="0"/>
              <a:t> </a:t>
            </a:r>
            <a:r>
              <a:rPr lang="ru-RU" sz="1800" dirty="0" err="1"/>
              <a:t>дії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у </a:t>
            </a:r>
            <a:r>
              <a:rPr lang="ru-RU" sz="1800" dirty="0" err="1"/>
              <a:t>двійковому</a:t>
            </a:r>
            <a:r>
              <a:rPr lang="ru-RU" sz="1800" dirty="0"/>
              <a:t> </a:t>
            </a:r>
            <a:r>
              <a:rPr lang="ru-RU" sz="1800" dirty="0" err="1"/>
              <a:t>форматі</a:t>
            </a:r>
            <a:r>
              <a:rPr lang="ru-RU" sz="1800" dirty="0"/>
              <a:t>. Тому </a:t>
            </a:r>
            <a:r>
              <a:rPr lang="ru-RU" sz="1800" dirty="0" err="1"/>
              <a:t>необхідно</a:t>
            </a:r>
            <a:r>
              <a:rPr lang="ru-RU" sz="1800" dirty="0"/>
              <a:t> знати правила </a:t>
            </a:r>
            <a:r>
              <a:rPr lang="ru-RU" sz="1800" dirty="0" err="1"/>
              <a:t>додавання</a:t>
            </a:r>
            <a:r>
              <a:rPr lang="ru-RU" sz="1800" dirty="0"/>
              <a:t> у </a:t>
            </a:r>
            <a:r>
              <a:rPr lang="ru-RU" sz="1800" dirty="0" err="1"/>
              <a:t>двійковій</a:t>
            </a:r>
            <a:r>
              <a:rPr lang="ru-RU" sz="1800" dirty="0"/>
              <a:t> </a:t>
            </a:r>
            <a:r>
              <a:rPr lang="ru-RU" sz="1800" dirty="0" err="1"/>
              <a:t>системі</a:t>
            </a:r>
            <a:r>
              <a:rPr lang="ru-RU" sz="1800" dirty="0"/>
              <a:t> </a:t>
            </a:r>
            <a:r>
              <a:rPr lang="ru-RU" sz="1800" dirty="0" err="1"/>
              <a:t>числення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Додати</a:t>
            </a:r>
            <a:r>
              <a:rPr lang="ru-RU" sz="1800" dirty="0"/>
              <a:t> числа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65</a:t>
            </a:r>
            <a:r>
              <a:rPr lang="ru-RU" sz="1800" dirty="0"/>
              <a:t> і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  <a:r>
              <a:rPr lang="ru-RU" sz="1800" dirty="0"/>
              <a:t>, </a:t>
            </a:r>
            <a:r>
              <a:rPr lang="ru-RU" sz="1800" dirty="0" err="1"/>
              <a:t>представлені</a:t>
            </a:r>
            <a:r>
              <a:rPr lang="ru-RU" sz="1800" dirty="0"/>
              <a:t> у </a:t>
            </a:r>
            <a:r>
              <a:rPr lang="ru-RU" sz="1800" dirty="0" err="1"/>
              <a:t>двійковій</a:t>
            </a:r>
            <a:r>
              <a:rPr lang="ru-RU" sz="1800" dirty="0"/>
              <a:t> </a:t>
            </a:r>
            <a:r>
              <a:rPr lang="ru-RU" sz="1800" dirty="0" err="1"/>
              <a:t>системі</a:t>
            </a:r>
            <a:r>
              <a:rPr lang="ru-RU" sz="1800" dirty="0"/>
              <a:t> </a:t>
            </a:r>
            <a:r>
              <a:rPr lang="ru-RU" sz="1800" dirty="0" err="1"/>
              <a:t>числення</a:t>
            </a:r>
            <a:r>
              <a:rPr lang="ru-RU" sz="1800" dirty="0"/>
              <a:t>. У </a:t>
            </a:r>
            <a:r>
              <a:rPr lang="ru-RU" sz="1800" dirty="0" err="1"/>
              <a:t>десятковій</a:t>
            </a:r>
            <a:r>
              <a:rPr lang="ru-RU" sz="1800" dirty="0"/>
              <a:t> </a:t>
            </a:r>
            <a:r>
              <a:rPr lang="ru-RU" sz="1800" dirty="0" err="1"/>
              <a:t>системі</a:t>
            </a:r>
            <a:r>
              <a:rPr lang="ru-RU" sz="1800" dirty="0"/>
              <a:t> </a:t>
            </a:r>
            <a:r>
              <a:rPr lang="ru-RU" sz="1800" dirty="0" err="1"/>
              <a:t>числення</a:t>
            </a:r>
            <a:r>
              <a:rPr lang="ru-RU" sz="1800" dirty="0"/>
              <a:t> все </a:t>
            </a:r>
            <a:r>
              <a:rPr lang="ru-RU" sz="1800" dirty="0" err="1"/>
              <a:t>відбувається</a:t>
            </a:r>
            <a:r>
              <a:rPr lang="ru-RU" sz="1800" dirty="0"/>
              <a:t> </a:t>
            </a:r>
            <a:r>
              <a:rPr lang="ru-RU" sz="1800" dirty="0" err="1"/>
              <a:t>досить</a:t>
            </a:r>
            <a:r>
              <a:rPr lang="ru-RU" sz="1800" dirty="0"/>
              <a:t> просто: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65 + 42 = 107</a:t>
            </a:r>
            <a:r>
              <a:rPr lang="ru-RU" sz="1800" dirty="0"/>
              <a:t>. Для </a:t>
            </a:r>
            <a:r>
              <a:rPr lang="ru-RU" sz="1800" dirty="0" err="1"/>
              <a:t>додавання</a:t>
            </a:r>
            <a:r>
              <a:rPr lang="ru-RU" sz="1800" dirty="0"/>
              <a:t> </a:t>
            </a:r>
            <a:r>
              <a:rPr lang="ru-RU" sz="1800" dirty="0" err="1"/>
              <a:t>цих</a:t>
            </a:r>
            <a:r>
              <a:rPr lang="ru-RU" sz="1800" dirty="0"/>
              <a:t> чисел у </a:t>
            </a:r>
            <a:r>
              <a:rPr lang="ru-RU" sz="1800" dirty="0" err="1"/>
              <a:t>двійковій</a:t>
            </a:r>
            <a:r>
              <a:rPr lang="ru-RU" sz="1800" dirty="0"/>
              <a:t> </a:t>
            </a:r>
            <a:r>
              <a:rPr lang="ru-RU" sz="1800" dirty="0" err="1"/>
              <a:t>системі</a:t>
            </a:r>
            <a:r>
              <a:rPr lang="ru-RU" sz="1800" dirty="0"/>
              <a:t> </a:t>
            </a:r>
            <a:r>
              <a:rPr lang="ru-RU" sz="1800" dirty="0" err="1"/>
              <a:t>числення</a:t>
            </a:r>
            <a:r>
              <a:rPr lang="ru-RU" sz="1800" dirty="0"/>
              <a:t>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спочатку</a:t>
            </a:r>
            <a:r>
              <a:rPr lang="ru-RU" sz="1800" dirty="0"/>
              <a:t> перевести </a:t>
            </a:r>
            <a:r>
              <a:rPr lang="ru-RU" sz="1800" dirty="0" err="1"/>
              <a:t>їх</a:t>
            </a:r>
            <a:r>
              <a:rPr lang="ru-RU" sz="1800" dirty="0"/>
              <a:t> у </a:t>
            </a:r>
            <a:r>
              <a:rPr lang="ru-RU" sz="1800" dirty="0" err="1"/>
              <a:t>цю</a:t>
            </a:r>
            <a:r>
              <a:rPr lang="ru-RU" sz="1800" dirty="0"/>
              <a:t> систему. Нехай для </a:t>
            </a:r>
            <a:r>
              <a:rPr lang="ru-RU" sz="1800" dirty="0" err="1"/>
              <a:t>зберігання</a:t>
            </a:r>
            <a:r>
              <a:rPr lang="ru-RU" sz="1800" dirty="0"/>
              <a:t> числа нам </a:t>
            </a:r>
            <a:r>
              <a:rPr lang="ru-RU" sz="1800" dirty="0" err="1"/>
              <a:t>доступні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FFFF00"/>
                </a:highlight>
              </a:rPr>
              <a:t>8 </a:t>
            </a:r>
            <a:r>
              <a:rPr lang="ru-RU" sz="1800" b="1" dirty="0" err="1">
                <a:highlight>
                  <a:srgbClr val="FFFF00"/>
                </a:highlight>
              </a:rPr>
              <a:t>бітів</a:t>
            </a:r>
            <a:r>
              <a:rPr lang="ru-RU" sz="1800" dirty="0"/>
              <a:t>. Для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скористатися</a:t>
            </a:r>
            <a:r>
              <a:rPr lang="ru-RU" sz="1800" dirty="0"/>
              <a:t> будь-</a:t>
            </a:r>
            <a:r>
              <a:rPr lang="ru-RU" sz="1800" dirty="0" err="1"/>
              <a:t>яким</a:t>
            </a:r>
            <a:r>
              <a:rPr lang="ru-RU" sz="1800" dirty="0"/>
              <a:t> з </a:t>
            </a:r>
            <a:r>
              <a:rPr lang="ru-RU" sz="1800" dirty="0" err="1"/>
              <a:t>описаних</a:t>
            </a:r>
            <a:r>
              <a:rPr lang="ru-RU" sz="1800" dirty="0"/>
              <a:t> </a:t>
            </a:r>
            <a:r>
              <a:rPr lang="ru-RU" sz="1800" dirty="0" err="1"/>
              <a:t>вище</a:t>
            </a:r>
            <a:r>
              <a:rPr lang="ru-RU" sz="1800" dirty="0"/>
              <a:t> </a:t>
            </a:r>
            <a:r>
              <a:rPr lang="ru-RU" sz="1800" dirty="0" err="1"/>
              <a:t>способів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Отже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65</a:t>
            </a:r>
            <a:r>
              <a:rPr lang="ru-RU" sz="1800" dirty="0"/>
              <a:t> =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0100 0001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Зверніть</a:t>
            </a:r>
            <a:r>
              <a:rPr lang="ru-RU" sz="1800" dirty="0"/>
              <a:t> </a:t>
            </a:r>
            <a:r>
              <a:rPr lang="ru-RU" sz="1800" dirty="0" err="1"/>
              <a:t>увагу</a:t>
            </a:r>
            <a:r>
              <a:rPr lang="ru-RU" sz="1800" dirty="0"/>
              <a:t> на те,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b="1" dirty="0" err="1"/>
              <a:t>ведучий</a:t>
            </a:r>
            <a:r>
              <a:rPr lang="ru-RU" sz="1800" b="1" dirty="0"/>
              <a:t> нуль </a:t>
            </a:r>
            <a:r>
              <a:rPr lang="ru-RU" sz="1800" dirty="0"/>
              <a:t>у </a:t>
            </a:r>
            <a:r>
              <a:rPr lang="ru-RU" sz="1800" dirty="0" err="1"/>
              <a:t>двійковому</a:t>
            </a:r>
            <a:r>
              <a:rPr lang="ru-RU" sz="1800" dirty="0"/>
              <a:t> </a:t>
            </a:r>
            <a:r>
              <a:rPr lang="ru-RU" sz="1800" dirty="0" err="1"/>
              <a:t>поданні</a:t>
            </a:r>
            <a:r>
              <a:rPr lang="ru-RU" sz="1800" dirty="0"/>
              <a:t> числа </a:t>
            </a:r>
            <a:r>
              <a:rPr lang="ru-RU" sz="1800" dirty="0" err="1"/>
              <a:t>доданий</a:t>
            </a:r>
            <a:r>
              <a:rPr lang="ru-RU" sz="1800" dirty="0"/>
              <a:t> для </a:t>
            </a:r>
            <a:r>
              <a:rPr lang="ru-RU" sz="1800" dirty="0" err="1"/>
              <a:t>доповнення</a:t>
            </a:r>
            <a:r>
              <a:rPr lang="ru-RU" sz="1800" dirty="0"/>
              <a:t> </a:t>
            </a:r>
            <a:r>
              <a:rPr lang="ru-RU" sz="1800" dirty="0" err="1"/>
              <a:t>двійкового</a:t>
            </a:r>
            <a:r>
              <a:rPr lang="ru-RU" sz="1800" dirty="0"/>
              <a:t> </a:t>
            </a:r>
            <a:r>
              <a:rPr lang="ru-RU" sz="1800" dirty="0" err="1"/>
              <a:t>подання</a:t>
            </a:r>
            <a:r>
              <a:rPr lang="ru-RU" sz="1800" dirty="0"/>
              <a:t> до </a:t>
            </a:r>
            <a:r>
              <a:rPr lang="ru-RU" sz="1800" b="1" dirty="0">
                <a:highlight>
                  <a:srgbClr val="FFFF00"/>
                </a:highlight>
              </a:rPr>
              <a:t>восьми </a:t>
            </a:r>
            <a:r>
              <a:rPr lang="ru-RU" sz="1800" b="1" dirty="0" err="1">
                <a:highlight>
                  <a:srgbClr val="FFFF00"/>
                </a:highlight>
              </a:rPr>
              <a:t>бітів</a:t>
            </a:r>
            <a:endParaRPr lang="ru-RU" sz="1800" b="1" dirty="0">
              <a:highlight>
                <a:srgbClr val="FF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Аналогічно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42 = 0010 1010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70A677-2A54-41ED-9226-C6F6380C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00" y="1860615"/>
            <a:ext cx="7801400" cy="14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59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Додавання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Можете </a:t>
            </a:r>
            <a:r>
              <a:rPr lang="ru-RU" sz="1800" dirty="0" err="1"/>
              <a:t>перевірити</a:t>
            </a:r>
            <a:r>
              <a:rPr lang="ru-RU" sz="1800" dirty="0"/>
              <a:t> </a:t>
            </a:r>
            <a:r>
              <a:rPr lang="ru-RU" sz="1800" dirty="0" err="1"/>
              <a:t>ще</a:t>
            </a:r>
            <a:r>
              <a:rPr lang="ru-RU" sz="1800" dirty="0"/>
              <a:t> раз і </a:t>
            </a:r>
            <a:r>
              <a:rPr lang="ru-RU" sz="1800" dirty="0" err="1"/>
              <a:t>переконатися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01101011 = 107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297AB4-9CEC-4C6E-A154-C24DDFB7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20" y="942432"/>
            <a:ext cx="5639359" cy="26893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18BC35-949A-4142-A878-03AC5B41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063" y="4437782"/>
            <a:ext cx="8371873" cy="10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056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Додавання двійкових чисел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деяких</a:t>
            </a:r>
            <a:r>
              <a:rPr lang="ru-RU" sz="1800" dirty="0"/>
              <a:t> </a:t>
            </a:r>
            <a:r>
              <a:rPr lang="ru-RU" sz="1800" dirty="0" err="1"/>
              <a:t>випадках</a:t>
            </a:r>
            <a:r>
              <a:rPr lang="ru-RU" sz="1800" dirty="0"/>
              <a:t> (один з них ми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нижче</a:t>
            </a:r>
            <a:r>
              <a:rPr lang="ru-RU" sz="1800" dirty="0"/>
              <a:t>) вам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знадобитися</a:t>
            </a:r>
            <a:r>
              <a:rPr lang="ru-RU" sz="1800" dirty="0"/>
              <a:t> </a:t>
            </a:r>
            <a:r>
              <a:rPr lang="ru-RU" sz="1800" dirty="0" err="1"/>
              <a:t>виконати</a:t>
            </a:r>
            <a:r>
              <a:rPr lang="ru-RU" sz="1800" dirty="0"/>
              <a:t> </a:t>
            </a:r>
            <a:r>
              <a:rPr lang="ru-RU" sz="1800" dirty="0" err="1"/>
              <a:t>операцію</a:t>
            </a:r>
            <a:r>
              <a:rPr lang="ru-RU" sz="1800" dirty="0"/>
              <a:t> </a:t>
            </a:r>
            <a:r>
              <a:rPr lang="ru-RU" sz="1800" dirty="0" err="1"/>
              <a:t>додавання</a:t>
            </a:r>
            <a:r>
              <a:rPr lang="ru-RU" sz="1800" dirty="0"/>
              <a:t> </a:t>
            </a:r>
            <a:r>
              <a:rPr lang="ru-RU" sz="1800" dirty="0" err="1"/>
              <a:t>двох</a:t>
            </a:r>
            <a:r>
              <a:rPr lang="ru-RU" sz="1800" dirty="0"/>
              <a:t> </a:t>
            </a:r>
            <a:r>
              <a:rPr lang="ru-RU" sz="1800" dirty="0" err="1"/>
              <a:t>двійкових</a:t>
            </a:r>
            <a:r>
              <a:rPr lang="ru-RU" sz="1800" dirty="0"/>
              <a:t> чисел. </a:t>
            </a:r>
            <a:r>
              <a:rPr lang="ru-RU" sz="1800" dirty="0" err="1"/>
              <a:t>Хоча</a:t>
            </a:r>
            <a:r>
              <a:rPr lang="ru-RU" sz="1800" dirty="0"/>
              <a:t> </a:t>
            </a:r>
            <a:r>
              <a:rPr lang="ru-RU" sz="1800" dirty="0" err="1"/>
              <a:t>спочатку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здатися</a:t>
            </a:r>
            <a:r>
              <a:rPr lang="ru-RU" sz="1800" dirty="0"/>
              <a:t> </a:t>
            </a:r>
            <a:r>
              <a:rPr lang="ru-RU" sz="1800" dirty="0" err="1"/>
              <a:t>трохи</a:t>
            </a:r>
            <a:r>
              <a:rPr lang="ru-RU" sz="1800" dirty="0"/>
              <a:t> </a:t>
            </a:r>
            <a:r>
              <a:rPr lang="ru-RU" sz="1800" dirty="0" err="1"/>
              <a:t>дивним</a:t>
            </a:r>
            <a:r>
              <a:rPr lang="ru-RU" sz="1800" dirty="0"/>
              <a:t>, але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швидко</a:t>
            </a:r>
            <a:r>
              <a:rPr lang="ru-RU" sz="1800" dirty="0"/>
              <a:t> до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звикнете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додавання</a:t>
            </a:r>
            <a:r>
              <a:rPr lang="ru-RU" sz="1800" dirty="0"/>
              <a:t> </a:t>
            </a:r>
            <a:r>
              <a:rPr lang="ru-RU" sz="1800" dirty="0" err="1"/>
              <a:t>наступних</a:t>
            </a:r>
            <a:r>
              <a:rPr lang="ru-RU" sz="1800" dirty="0"/>
              <a:t> </a:t>
            </a:r>
            <a:r>
              <a:rPr lang="ru-RU" sz="1800" dirty="0" err="1"/>
              <a:t>двох</a:t>
            </a:r>
            <a:r>
              <a:rPr lang="ru-RU" sz="1800" dirty="0"/>
              <a:t> невеликих </a:t>
            </a:r>
            <a:r>
              <a:rPr lang="ru-RU" sz="1800" dirty="0" err="1"/>
              <a:t>двійкових</a:t>
            </a:r>
            <a:r>
              <a:rPr lang="ru-RU" sz="1800" dirty="0"/>
              <a:t> чисел: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0110 (6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 +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0111 (7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По-перше</a:t>
            </a:r>
            <a:r>
              <a:rPr lang="ru-RU" sz="1800" dirty="0"/>
              <a:t>, числа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записати</a:t>
            </a:r>
            <a:r>
              <a:rPr lang="ru-RU" sz="1800" dirty="0"/>
              <a:t> в </a:t>
            </a:r>
            <a:r>
              <a:rPr lang="ru-RU" sz="1800" dirty="0" err="1"/>
              <a:t>стовпчик</a:t>
            </a:r>
            <a:r>
              <a:rPr lang="ru-RU" sz="1800" dirty="0"/>
              <a:t> (як показано </a:t>
            </a:r>
            <a:r>
              <a:rPr lang="ru-RU" sz="1800" dirty="0" err="1"/>
              <a:t>вище</a:t>
            </a:r>
            <a:r>
              <a:rPr lang="ru-RU" sz="1800" dirty="0"/>
              <a:t>). </a:t>
            </a:r>
            <a:r>
              <a:rPr lang="ru-RU" sz="1800" dirty="0" err="1"/>
              <a:t>Потім</a:t>
            </a:r>
            <a:r>
              <a:rPr lang="ru-RU" sz="1800" dirty="0"/>
              <a:t> справа </a:t>
            </a:r>
            <a:r>
              <a:rPr lang="ru-RU" sz="1800" dirty="0" err="1"/>
              <a:t>наліво</a:t>
            </a:r>
            <a:r>
              <a:rPr lang="ru-RU" sz="1800" dirty="0"/>
              <a:t> і </a:t>
            </a:r>
            <a:r>
              <a:rPr lang="ru-RU" sz="1800" dirty="0" err="1"/>
              <a:t>зверху</a:t>
            </a:r>
            <a:r>
              <a:rPr lang="ru-RU" sz="1800" dirty="0"/>
              <a:t> вниз ми </a:t>
            </a:r>
            <a:r>
              <a:rPr lang="ru-RU" sz="1800" dirty="0" err="1"/>
              <a:t>додаємо</a:t>
            </a:r>
            <a:r>
              <a:rPr lang="ru-RU" sz="1800" dirty="0"/>
              <a:t> </a:t>
            </a:r>
            <a:r>
              <a:rPr lang="ru-RU" sz="1800" dirty="0" err="1"/>
              <a:t>кожен</a:t>
            </a:r>
            <a:r>
              <a:rPr lang="ru-RU" sz="1800" dirty="0"/>
              <a:t> </a:t>
            </a:r>
            <a:r>
              <a:rPr lang="ru-RU" sz="1800" dirty="0" err="1"/>
              <a:t>стовпець</a:t>
            </a:r>
            <a:r>
              <a:rPr lang="ru-RU" sz="1800" dirty="0"/>
              <a:t> з цифрами, </a:t>
            </a:r>
            <a:r>
              <a:rPr lang="ru-RU" sz="1800" dirty="0" err="1"/>
              <a:t>наче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десяткові</a:t>
            </a:r>
            <a:r>
              <a:rPr lang="ru-RU" sz="1800" dirty="0"/>
              <a:t> числа. </a:t>
            </a:r>
            <a:r>
              <a:rPr lang="ru-RU" sz="1800" dirty="0" err="1"/>
              <a:t>Оскільки</a:t>
            </a:r>
            <a:r>
              <a:rPr lang="ru-RU" sz="1800" dirty="0"/>
              <a:t> в </a:t>
            </a:r>
            <a:r>
              <a:rPr lang="ru-RU" sz="1800" dirty="0" err="1"/>
              <a:t>бінарній</a:t>
            </a:r>
            <a:r>
              <a:rPr lang="ru-RU" sz="1800" dirty="0"/>
              <a:t> </a:t>
            </a:r>
            <a:r>
              <a:rPr lang="ru-RU" sz="1800" dirty="0" err="1"/>
              <a:t>системі</a:t>
            </a:r>
            <a:r>
              <a:rPr lang="ru-RU" sz="1800" dirty="0"/>
              <a:t> є </a:t>
            </a:r>
            <a:r>
              <a:rPr lang="ru-RU" sz="1800" dirty="0" err="1"/>
              <a:t>тільки</a:t>
            </a:r>
            <a:r>
              <a:rPr lang="ru-RU" sz="1800" dirty="0"/>
              <a:t> два числа: 0 і 1, то </a:t>
            </a:r>
            <a:r>
              <a:rPr lang="ru-RU" sz="1800" dirty="0" err="1"/>
              <a:t>всього</a:t>
            </a:r>
            <a:r>
              <a:rPr lang="ru-RU" sz="1800" dirty="0"/>
              <a:t> є 4 </a:t>
            </a:r>
            <a:r>
              <a:rPr lang="ru-RU" sz="1800" dirty="0" err="1"/>
              <a:t>можливих</a:t>
            </a:r>
            <a:r>
              <a:rPr lang="ru-RU" sz="1800" dirty="0"/>
              <a:t> </a:t>
            </a:r>
            <a:r>
              <a:rPr lang="ru-RU" sz="1800" dirty="0" err="1"/>
              <a:t>результати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A80FBB-0773-4ACB-B444-535D9182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771535"/>
            <a:ext cx="4966263" cy="19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17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Додавання двійкових чисел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Почнемо</a:t>
            </a:r>
            <a:r>
              <a:rPr lang="ru-RU" sz="1800" dirty="0"/>
              <a:t> з </a:t>
            </a:r>
            <a:r>
              <a:rPr lang="ru-RU" sz="1800" b="1" dirty="0" err="1">
                <a:highlight>
                  <a:srgbClr val="00FF00"/>
                </a:highlight>
              </a:rPr>
              <a:t>першої</a:t>
            </a:r>
            <a:r>
              <a:rPr lang="ru-RU" sz="1800" b="1" dirty="0">
                <a:highlight>
                  <a:srgbClr val="00FF00"/>
                </a:highlight>
              </a:rPr>
              <a:t> колонки </a:t>
            </a:r>
            <a:r>
              <a:rPr lang="ru-RU" sz="1800" dirty="0"/>
              <a:t>(</a:t>
            </a:r>
            <a:r>
              <a:rPr lang="ru-RU" sz="1800" dirty="0" err="1"/>
              <a:t>стовпця</a:t>
            </a:r>
            <a:r>
              <a:rPr lang="ru-RU" sz="1800" dirty="0"/>
              <a:t>):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0110 (6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 +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0111 (7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----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1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0 + 1 = 1. Легко.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Друга колонка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0110 (6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 +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0111 (7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----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01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1 + 1 = 0, і 1 </a:t>
            </a:r>
            <a:r>
              <a:rPr lang="ru-RU" sz="1800" dirty="0" err="1"/>
              <a:t>залишається</a:t>
            </a:r>
            <a:r>
              <a:rPr lang="ru-RU" sz="1800" dirty="0"/>
              <a:t> в </a:t>
            </a:r>
            <a:r>
              <a:rPr lang="ru-RU" sz="1800" dirty="0" err="1"/>
              <a:t>пам’яті</a:t>
            </a:r>
            <a:r>
              <a:rPr lang="ru-RU" sz="1800" dirty="0"/>
              <a:t> до </a:t>
            </a:r>
            <a:r>
              <a:rPr lang="ru-RU" sz="1800" dirty="0" err="1"/>
              <a:t>наступної</a:t>
            </a:r>
            <a:r>
              <a:rPr lang="ru-RU" sz="1800" dirty="0"/>
              <a:t> колонки.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2356146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Додавання двійкових чисел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Третя</a:t>
            </a:r>
            <a:r>
              <a:rPr lang="ru-RU" sz="1800" b="1" dirty="0">
                <a:highlight>
                  <a:srgbClr val="00FF00"/>
                </a:highlight>
              </a:rPr>
              <a:t> колонка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0110 (6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 +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0111 (7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----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101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А ось тут </a:t>
            </a:r>
            <a:r>
              <a:rPr lang="ru-RU" sz="1800" dirty="0" err="1"/>
              <a:t>вже</a:t>
            </a:r>
            <a:r>
              <a:rPr lang="ru-RU" sz="1800" dirty="0"/>
              <a:t> </a:t>
            </a:r>
            <a:r>
              <a:rPr lang="ru-RU" sz="1800" dirty="0" err="1"/>
              <a:t>трохи</a:t>
            </a:r>
            <a:r>
              <a:rPr lang="ru-RU" sz="1800" dirty="0"/>
              <a:t> </a:t>
            </a:r>
            <a:r>
              <a:rPr lang="ru-RU" sz="1800" dirty="0" err="1"/>
              <a:t>складніше</a:t>
            </a:r>
            <a:r>
              <a:rPr lang="ru-RU" sz="1800" dirty="0"/>
              <a:t>. </a:t>
            </a:r>
            <a:r>
              <a:rPr lang="ru-RU" sz="1800" dirty="0" err="1"/>
              <a:t>Зазвичай</a:t>
            </a:r>
            <a:r>
              <a:rPr lang="ru-RU" sz="1800" dirty="0"/>
              <a:t> 1 + 1 = 0 і </a:t>
            </a:r>
            <a:r>
              <a:rPr lang="ru-RU" sz="1800" dirty="0" err="1"/>
              <a:t>залишається</a:t>
            </a:r>
            <a:r>
              <a:rPr lang="ru-RU" sz="1800" dirty="0"/>
              <a:t> </a:t>
            </a:r>
            <a:r>
              <a:rPr lang="ru-RU" sz="1800" dirty="0" err="1"/>
              <a:t>одиниця</a:t>
            </a:r>
            <a:r>
              <a:rPr lang="ru-RU" sz="1800" dirty="0"/>
              <a:t>, яку ми переносимо в </a:t>
            </a:r>
            <a:r>
              <a:rPr lang="ru-RU" sz="1800" dirty="0" err="1"/>
              <a:t>наступну</a:t>
            </a:r>
            <a:r>
              <a:rPr lang="ru-RU" sz="1800" dirty="0"/>
              <a:t> колонку. </a:t>
            </a:r>
            <a:r>
              <a:rPr lang="ru-RU" sz="1800" dirty="0" err="1"/>
              <a:t>Проте</a:t>
            </a:r>
            <a:r>
              <a:rPr lang="ru-RU" sz="1800" dirty="0"/>
              <a:t> у нас </a:t>
            </a:r>
            <a:r>
              <a:rPr lang="ru-RU" sz="1800" dirty="0" err="1"/>
              <a:t>вже</a:t>
            </a:r>
            <a:r>
              <a:rPr lang="ru-RU" sz="1800" dirty="0"/>
              <a:t> є 1 з </a:t>
            </a:r>
            <a:r>
              <a:rPr lang="ru-RU" sz="1800" dirty="0" err="1"/>
              <a:t>попереднього</a:t>
            </a:r>
            <a:r>
              <a:rPr lang="ru-RU" sz="1800" dirty="0"/>
              <a:t> </a:t>
            </a:r>
            <a:r>
              <a:rPr lang="ru-RU" sz="1800" dirty="0" err="1"/>
              <a:t>стовпчика</a:t>
            </a:r>
            <a:r>
              <a:rPr lang="ru-RU" sz="1800" dirty="0"/>
              <a:t> і нам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додати</a:t>
            </a:r>
            <a:r>
              <a:rPr lang="ru-RU" sz="1800" dirty="0"/>
              <a:t> </a:t>
            </a:r>
            <a:r>
              <a:rPr lang="ru-RU" sz="1800" dirty="0" err="1"/>
              <a:t>ще</a:t>
            </a:r>
            <a:r>
              <a:rPr lang="ru-RU" sz="1800" dirty="0"/>
              <a:t> 1.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робити</a:t>
            </a:r>
            <a:r>
              <a:rPr lang="ru-RU" sz="1800" dirty="0"/>
              <a:t>? А ось </a:t>
            </a:r>
            <a:r>
              <a:rPr lang="ru-RU" sz="1800" dirty="0" err="1"/>
              <a:t>що</a:t>
            </a:r>
            <a:r>
              <a:rPr lang="ru-RU" sz="1800" dirty="0"/>
              <a:t>: 1 </a:t>
            </a:r>
            <a:r>
              <a:rPr lang="ru-RU" sz="1800" dirty="0" err="1"/>
              <a:t>залишається</a:t>
            </a:r>
            <a:r>
              <a:rPr lang="ru-RU" sz="1800" dirty="0"/>
              <a:t>, а </a:t>
            </a:r>
            <a:r>
              <a:rPr lang="ru-RU" sz="1800" dirty="0" err="1"/>
              <a:t>ще</a:t>
            </a:r>
            <a:r>
              <a:rPr lang="ru-RU" sz="1800" dirty="0"/>
              <a:t> 1 ми переносимо </a:t>
            </a:r>
            <a:r>
              <a:rPr lang="ru-RU" sz="1800" dirty="0" err="1"/>
              <a:t>далі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8331135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Додавання двійкових чисел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Остання</a:t>
            </a:r>
            <a:r>
              <a:rPr lang="ru-RU" sz="1800" b="1" dirty="0">
                <a:highlight>
                  <a:srgbClr val="00FF00"/>
                </a:highlight>
              </a:rPr>
              <a:t> колонка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0110 (6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 +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0111 (7 в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десятковій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системі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----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1101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0 + 0 = 0, але так як є </a:t>
            </a:r>
            <a:r>
              <a:rPr lang="ru-RU" sz="1800" dirty="0" err="1"/>
              <a:t>ще</a:t>
            </a:r>
            <a:r>
              <a:rPr lang="ru-RU" sz="1800" dirty="0"/>
              <a:t> 1, то результат: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1101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13</a:t>
            </a:r>
            <a:r>
              <a:rPr lang="ru-RU" sz="1800" dirty="0"/>
              <a:t> (</a:t>
            </a:r>
            <a:r>
              <a:rPr lang="ru-RU" sz="1800" dirty="0" err="1"/>
              <a:t>десяткове</a:t>
            </a:r>
            <a:r>
              <a:rPr lang="ru-RU" sz="1800" dirty="0"/>
              <a:t>) =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1101</a:t>
            </a:r>
            <a:r>
              <a:rPr lang="ru-RU" sz="1800" dirty="0"/>
              <a:t> (</a:t>
            </a:r>
            <a:r>
              <a:rPr lang="ru-RU" sz="1800" dirty="0" err="1"/>
              <a:t>двійкове</a:t>
            </a:r>
            <a:r>
              <a:rPr lang="ru-RU" sz="1800" dirty="0"/>
              <a:t>)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4261207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Додавання двійкових чисел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Ви </a:t>
            </a:r>
            <a:r>
              <a:rPr lang="ru-RU" sz="1800" dirty="0" err="1"/>
              <a:t>запитаєте</a:t>
            </a:r>
            <a:r>
              <a:rPr lang="ru-RU" sz="1800" dirty="0"/>
              <a:t>: “</a:t>
            </a:r>
            <a:r>
              <a:rPr lang="ru-RU" sz="1800" b="1" dirty="0">
                <a:highlight>
                  <a:srgbClr val="FFFF00"/>
                </a:highlight>
              </a:rPr>
              <a:t>А як </a:t>
            </a:r>
            <a:r>
              <a:rPr lang="ru-RU" sz="1800" b="1" dirty="0" err="1">
                <a:highlight>
                  <a:srgbClr val="FFFF00"/>
                </a:highlight>
              </a:rPr>
              <a:t>додати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десяткову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одиницю</a:t>
            </a:r>
            <a:r>
              <a:rPr lang="ru-RU" sz="1800" b="1" dirty="0">
                <a:highlight>
                  <a:srgbClr val="FFFF00"/>
                </a:highlight>
              </a:rPr>
              <a:t> до будь-</a:t>
            </a:r>
            <a:r>
              <a:rPr lang="ru-RU" sz="1800" b="1" dirty="0" err="1">
                <a:highlight>
                  <a:srgbClr val="FFFF00"/>
                </a:highlight>
              </a:rPr>
              <a:t>якого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іншого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двійкового</a:t>
            </a:r>
            <a:r>
              <a:rPr lang="ru-RU" sz="1800" b="1" dirty="0">
                <a:highlight>
                  <a:srgbClr val="FFFF00"/>
                </a:highlight>
              </a:rPr>
              <a:t> числа (</a:t>
            </a:r>
            <a:r>
              <a:rPr lang="ru-RU" sz="1800" b="1" dirty="0" err="1">
                <a:highlight>
                  <a:srgbClr val="FFFF00"/>
                </a:highlight>
              </a:rPr>
              <a:t>наприклад</a:t>
            </a:r>
            <a:r>
              <a:rPr lang="ru-RU" sz="1800" b="1" dirty="0">
                <a:highlight>
                  <a:srgbClr val="FFFF00"/>
                </a:highlight>
              </a:rPr>
              <a:t>, до 1011 0011)?</a:t>
            </a:r>
            <a:r>
              <a:rPr lang="ru-RU" sz="1800" dirty="0"/>
              <a:t>”. Так само, як ми </a:t>
            </a:r>
            <a:r>
              <a:rPr lang="ru-RU" sz="1800" dirty="0" err="1"/>
              <a:t>це</a:t>
            </a:r>
            <a:r>
              <a:rPr lang="ru-RU" sz="1800" dirty="0"/>
              <a:t> робили </a:t>
            </a:r>
            <a:r>
              <a:rPr lang="ru-RU" sz="1800" dirty="0" err="1"/>
              <a:t>вище</a:t>
            </a:r>
            <a:r>
              <a:rPr lang="ru-RU" sz="1800" dirty="0"/>
              <a:t>, </a:t>
            </a:r>
            <a:r>
              <a:rPr lang="ru-RU" sz="1800" dirty="0" err="1"/>
              <a:t>тільки</a:t>
            </a:r>
            <a:r>
              <a:rPr lang="ru-RU" sz="1800" dirty="0"/>
              <a:t> числом </a:t>
            </a:r>
            <a:r>
              <a:rPr lang="ru-RU" sz="1800" dirty="0" err="1"/>
              <a:t>знизу</a:t>
            </a:r>
            <a:r>
              <a:rPr lang="ru-RU" sz="1800" dirty="0"/>
              <a:t> є </a:t>
            </a:r>
            <a:r>
              <a:rPr lang="ru-RU" sz="1800" dirty="0" err="1"/>
              <a:t>двійкова</a:t>
            </a:r>
            <a:r>
              <a:rPr lang="ru-RU" sz="1800" dirty="0"/>
              <a:t> </a:t>
            </a:r>
            <a:r>
              <a:rPr lang="ru-RU" sz="1800" dirty="0" err="1"/>
              <a:t>одиниця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390168-02DD-4E56-9791-68B0B9E2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775" y="2508278"/>
            <a:ext cx="6694449" cy="231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910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Числа </a:t>
            </a:r>
            <a:r>
              <a:rPr lang="en-US" b="1" dirty="0"/>
              <a:t>signed </a:t>
            </a:r>
            <a:r>
              <a:rPr lang="uk-UA" b="1" dirty="0"/>
              <a:t>і метод “</a:t>
            </a:r>
            <a:r>
              <a:rPr lang="en-US" b="1" dirty="0"/>
              <a:t>two’s complement”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прикладах, наведених вище, ми працювали тільки з цілими числами </a:t>
            </a:r>
            <a:r>
              <a:rPr lang="en-US" sz="1800" b="1" dirty="0">
                <a:highlight>
                  <a:srgbClr val="FFFF00"/>
                </a:highlight>
              </a:rPr>
              <a:t>unsigned</a:t>
            </a:r>
            <a:r>
              <a:rPr lang="en-US" sz="1800" dirty="0"/>
              <a:t>, </a:t>
            </a:r>
            <a:r>
              <a:rPr lang="uk-UA" sz="1800" dirty="0"/>
              <a:t>які можуть бути тільки додатними. Зараз же ми розглянемо те, як працювати з числами </a:t>
            </a:r>
            <a:r>
              <a:rPr lang="en-US" sz="1800" b="1" dirty="0">
                <a:highlight>
                  <a:srgbClr val="00FF00"/>
                </a:highlight>
              </a:rPr>
              <a:t>signed</a:t>
            </a:r>
            <a:r>
              <a:rPr lang="en-US" sz="1800" dirty="0"/>
              <a:t>, </a:t>
            </a:r>
            <a:r>
              <a:rPr lang="uk-UA" sz="1800" dirty="0"/>
              <a:t>які можуть бути як </a:t>
            </a:r>
            <a:r>
              <a:rPr lang="uk-UA" sz="1800" b="1" dirty="0">
                <a:highlight>
                  <a:srgbClr val="00FF00"/>
                </a:highlight>
              </a:rPr>
              <a:t>додатними, так і від’ємними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 цілими числами </a:t>
            </a:r>
            <a:r>
              <a:rPr lang="en-US" sz="1800" b="1" dirty="0">
                <a:highlight>
                  <a:srgbClr val="00FF00"/>
                </a:highlight>
              </a:rPr>
              <a:t>signed</a:t>
            </a:r>
            <a:r>
              <a:rPr lang="en-US" sz="1800" dirty="0"/>
              <a:t> </a:t>
            </a:r>
            <a:r>
              <a:rPr lang="uk-UA" sz="1800" dirty="0"/>
              <a:t>використовується метод “</a:t>
            </a:r>
            <a:r>
              <a:rPr lang="en-US" sz="1800" b="1" dirty="0">
                <a:highlight>
                  <a:srgbClr val="00FF00"/>
                </a:highlight>
              </a:rPr>
              <a:t>two’s complement</a:t>
            </a:r>
            <a:r>
              <a:rPr lang="en-US" sz="1800" dirty="0"/>
              <a:t>”. </a:t>
            </a:r>
            <a:r>
              <a:rPr lang="uk-UA" sz="1800" dirty="0"/>
              <a:t>Він означає, що </a:t>
            </a:r>
            <a:r>
              <a:rPr lang="uk-UA" sz="1800" b="1" dirty="0" err="1">
                <a:highlight>
                  <a:srgbClr val="00FFFF"/>
                </a:highlight>
              </a:rPr>
              <a:t>найлівіший</a:t>
            </a:r>
            <a:r>
              <a:rPr lang="uk-UA" sz="1800" b="1" dirty="0">
                <a:highlight>
                  <a:srgbClr val="00FFFF"/>
                </a:highlight>
              </a:rPr>
              <a:t> (найголовніший) біт використовується в якості </a:t>
            </a:r>
            <a:r>
              <a:rPr lang="uk-UA" sz="1800" b="1" u="sng" dirty="0">
                <a:highlight>
                  <a:srgbClr val="00FFFF"/>
                </a:highlight>
              </a:rPr>
              <a:t>знакового біта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значенням знакового біта є </a:t>
            </a:r>
            <a:r>
              <a:rPr lang="uk-UA" sz="1800" b="1" dirty="0">
                <a:highlight>
                  <a:srgbClr val="00FF00"/>
                </a:highlight>
              </a:rPr>
              <a:t>0</a:t>
            </a:r>
            <a:r>
              <a:rPr lang="uk-UA" sz="1800" dirty="0"/>
              <a:t>, то число </a:t>
            </a:r>
            <a:r>
              <a:rPr lang="uk-UA" sz="1800" b="1" dirty="0">
                <a:highlight>
                  <a:srgbClr val="00FF00"/>
                </a:highlight>
              </a:rPr>
              <a:t>додатне</a:t>
            </a:r>
            <a:r>
              <a:rPr lang="uk-UA" sz="1800" dirty="0"/>
              <a:t>, якщо </a:t>
            </a:r>
            <a:r>
              <a:rPr lang="uk-UA" sz="1800" b="1" dirty="0">
                <a:highlight>
                  <a:srgbClr val="00FF00"/>
                </a:highlight>
              </a:rPr>
              <a:t>1</a:t>
            </a:r>
            <a:r>
              <a:rPr lang="uk-UA" sz="1800" dirty="0"/>
              <a:t> — число </a:t>
            </a:r>
            <a:r>
              <a:rPr lang="uk-UA" sz="1800" b="1" dirty="0">
                <a:highlight>
                  <a:srgbClr val="00FF00"/>
                </a:highlight>
              </a:rPr>
              <a:t>від’ємне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Додатні числа </a:t>
            </a:r>
            <a:r>
              <a:rPr lang="en-US" sz="1800" b="1" dirty="0">
                <a:highlight>
                  <a:srgbClr val="FFFF00"/>
                </a:highlight>
              </a:rPr>
              <a:t>signed </a:t>
            </a:r>
            <a:r>
              <a:rPr lang="uk-UA" sz="1800" b="1" dirty="0">
                <a:highlight>
                  <a:srgbClr val="FFFF00"/>
                </a:highlight>
              </a:rPr>
              <a:t>зберігаються так само, як і додатні числа </a:t>
            </a:r>
            <a:r>
              <a:rPr lang="en-US" sz="1800" b="1" dirty="0">
                <a:highlight>
                  <a:srgbClr val="FFFF00"/>
                </a:highlight>
              </a:rPr>
              <a:t>unsigned (</a:t>
            </a:r>
            <a:r>
              <a:rPr lang="uk-UA" sz="1800" b="1" dirty="0">
                <a:highlight>
                  <a:srgbClr val="FFFF00"/>
                </a:highlight>
              </a:rPr>
              <a:t>з 0 в якості знакового біта)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А ось від’ємні числа </a:t>
            </a:r>
            <a:r>
              <a:rPr lang="en-US" sz="1800" b="1" dirty="0">
                <a:highlight>
                  <a:srgbClr val="00FF00"/>
                </a:highlight>
              </a:rPr>
              <a:t>signed </a:t>
            </a:r>
            <a:r>
              <a:rPr lang="uk-UA" sz="1800" b="1" dirty="0">
                <a:highlight>
                  <a:srgbClr val="00FF00"/>
                </a:highlight>
              </a:rPr>
              <a:t>зберігаються у вигляді зворотних додатних чисел + 1. 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6225049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Числа </a:t>
            </a:r>
            <a:r>
              <a:rPr lang="en-US" b="1" dirty="0"/>
              <a:t>signed </a:t>
            </a:r>
            <a:r>
              <a:rPr lang="uk-UA" b="1" dirty="0"/>
              <a:t>і метод “</a:t>
            </a:r>
            <a:r>
              <a:rPr lang="en-US" b="1" dirty="0"/>
              <a:t>two’s complement”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</a:t>
            </a:r>
            <a:r>
              <a:rPr lang="uk-UA" sz="1800" dirty="0" err="1"/>
              <a:t>иконаємо</a:t>
            </a:r>
            <a:r>
              <a:rPr lang="uk-UA" sz="1800" dirty="0"/>
              <a:t> конвертацію </a:t>
            </a:r>
            <a:r>
              <a:rPr lang="uk-UA" sz="1800" b="1" dirty="0">
                <a:highlight>
                  <a:srgbClr val="00FF00"/>
                </a:highlight>
              </a:rPr>
              <a:t>-5</a:t>
            </a:r>
            <a:r>
              <a:rPr lang="uk-UA" sz="1800" dirty="0"/>
              <a:t> з десяткової системи числення в двійкову, використовуючи метод “</a:t>
            </a:r>
            <a:r>
              <a:rPr lang="en-US" sz="1800" dirty="0"/>
              <a:t>two’s complement”: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1. </a:t>
            </a:r>
            <a:r>
              <a:rPr lang="ru-RU" sz="1800" dirty="0" err="1"/>
              <a:t>Спочатку</a:t>
            </a:r>
            <a:r>
              <a:rPr lang="ru-RU" sz="1800" dirty="0"/>
              <a:t> </a:t>
            </a:r>
            <a:r>
              <a:rPr lang="ru-RU" sz="1800" dirty="0" err="1"/>
              <a:t>з'ясовуємо</a:t>
            </a:r>
            <a:r>
              <a:rPr lang="ru-RU" sz="1800" dirty="0"/>
              <a:t> </a:t>
            </a:r>
            <a:r>
              <a:rPr lang="ru-RU" sz="1800" dirty="0" err="1"/>
              <a:t>двійкове</a:t>
            </a:r>
            <a:r>
              <a:rPr lang="ru-RU" sz="1800" dirty="0"/>
              <a:t> </a:t>
            </a:r>
            <a:r>
              <a:rPr lang="ru-RU" sz="1800" dirty="0" err="1"/>
              <a:t>представлення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0000 0101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2. </a:t>
            </a:r>
            <a:r>
              <a:rPr lang="ru-RU" sz="1800" dirty="0" err="1"/>
              <a:t>Потім</a:t>
            </a:r>
            <a:r>
              <a:rPr lang="ru-RU" sz="1800" dirty="0"/>
              <a:t> </a:t>
            </a:r>
            <a:r>
              <a:rPr lang="ru-RU" sz="1800" dirty="0" err="1"/>
              <a:t>інвертуємо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біти</a:t>
            </a:r>
            <a:r>
              <a:rPr lang="ru-RU" sz="1800" dirty="0"/>
              <a:t> (</a:t>
            </a:r>
            <a:r>
              <a:rPr lang="ru-RU" sz="1800" dirty="0" err="1"/>
              <a:t>конвертуємо</a:t>
            </a:r>
            <a:r>
              <a:rPr lang="ru-RU" sz="1800" dirty="0"/>
              <a:t> в </a:t>
            </a:r>
            <a:r>
              <a:rPr lang="ru-RU" sz="1800" dirty="0" err="1"/>
              <a:t>протилежні</a:t>
            </a:r>
            <a:r>
              <a:rPr lang="ru-RU" sz="1800" dirty="0"/>
              <a:t>):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1111 1010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3. </a:t>
            </a:r>
            <a:r>
              <a:rPr lang="ru-RU" sz="1800" dirty="0" err="1"/>
              <a:t>Після</a:t>
            </a:r>
            <a:r>
              <a:rPr lang="ru-RU" sz="1800" dirty="0"/>
              <a:t>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додаємо</a:t>
            </a:r>
            <a:r>
              <a:rPr lang="ru-RU" sz="1800" dirty="0"/>
              <a:t> до числа </a:t>
            </a:r>
            <a:r>
              <a:rPr lang="ru-RU" sz="1800" dirty="0" err="1"/>
              <a:t>одиницю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1111 1011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Конвертація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  <a:latin typeface="+mj-lt"/>
              </a:rPr>
              <a:t>-76 </a:t>
            </a:r>
            <a:r>
              <a:rPr lang="ru-RU" sz="1800" dirty="0"/>
              <a:t>з </a:t>
            </a:r>
            <a:r>
              <a:rPr lang="ru-RU" sz="1800" dirty="0" err="1"/>
              <a:t>десяткової</a:t>
            </a:r>
            <a:r>
              <a:rPr lang="ru-RU" sz="1800" dirty="0"/>
              <a:t> </a:t>
            </a:r>
            <a:r>
              <a:rPr lang="ru-RU" sz="1800" dirty="0" err="1"/>
              <a:t>системи</a:t>
            </a:r>
            <a:r>
              <a:rPr lang="ru-RU" sz="1800" dirty="0"/>
              <a:t> </a:t>
            </a:r>
            <a:r>
              <a:rPr lang="ru-RU" sz="1800" dirty="0" err="1"/>
              <a:t>числення</a:t>
            </a:r>
            <a:r>
              <a:rPr lang="ru-RU" sz="1800" dirty="0"/>
              <a:t> в </a:t>
            </a:r>
            <a:r>
              <a:rPr lang="ru-RU" sz="1800" dirty="0" err="1"/>
              <a:t>двійкову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1. </a:t>
            </a:r>
            <a:r>
              <a:rPr lang="ru-RU" sz="1800" dirty="0" err="1"/>
              <a:t>Представлення</a:t>
            </a:r>
            <a:r>
              <a:rPr lang="ru-RU" sz="1800" dirty="0"/>
              <a:t> </a:t>
            </a:r>
            <a:r>
              <a:rPr lang="ru-RU" sz="1800" dirty="0" err="1"/>
              <a:t>додатного</a:t>
            </a:r>
            <a:r>
              <a:rPr lang="ru-RU" sz="1800" dirty="0"/>
              <a:t> числа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76: 0100 1100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2. </a:t>
            </a:r>
            <a:r>
              <a:rPr lang="ru-RU" sz="1800" dirty="0" err="1"/>
              <a:t>Інвертуємо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біти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1011 0011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3. </a:t>
            </a:r>
            <a:r>
              <a:rPr lang="ru-RU" sz="1800" dirty="0" err="1"/>
              <a:t>Додаємо</a:t>
            </a:r>
            <a:r>
              <a:rPr lang="ru-RU" sz="1800" dirty="0"/>
              <a:t> до числа </a:t>
            </a:r>
            <a:r>
              <a:rPr lang="ru-RU" sz="1800" dirty="0" err="1"/>
              <a:t>одиницю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1011 0100</a:t>
            </a:r>
            <a:endParaRPr lang="uk-UA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7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Операції над структурами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15530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3316FF-45FF-45B0-BB3B-E9DE980D1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1344" y="-1"/>
            <a:ext cx="4024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73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Числа </a:t>
            </a:r>
            <a:r>
              <a:rPr lang="en-US" b="1" dirty="0"/>
              <a:t>signed </a:t>
            </a:r>
            <a:r>
              <a:rPr lang="uk-UA" b="1" dirty="0"/>
              <a:t>і метод “</a:t>
            </a:r>
            <a:r>
              <a:rPr lang="en-US" b="1" dirty="0"/>
              <a:t>two’s complement”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Чому ми додаємо одиницю? </a:t>
            </a:r>
            <a:r>
              <a:rPr lang="uk-UA" sz="1800" dirty="0"/>
              <a:t>Розглянемо це на прикладі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 (нуля). Якщо протилежністю від’ємного числа є його додатна форма, то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 має два представлення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0000 0000 </a:t>
            </a:r>
            <a:r>
              <a:rPr lang="uk-UA" sz="1800" dirty="0"/>
              <a:t>(</a:t>
            </a:r>
            <a:r>
              <a:rPr lang="uk-UA" sz="1800" b="1" dirty="0">
                <a:highlight>
                  <a:srgbClr val="00FF00"/>
                </a:highlight>
              </a:rPr>
              <a:t>додатний нуль</a:t>
            </a:r>
            <a:r>
              <a:rPr lang="uk-UA" sz="1800" dirty="0"/>
              <a:t>)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1111 1111 </a:t>
            </a:r>
            <a:r>
              <a:rPr lang="uk-UA" sz="1800" dirty="0"/>
              <a:t>(</a:t>
            </a:r>
            <a:r>
              <a:rPr lang="uk-UA" sz="1800" b="1" dirty="0">
                <a:highlight>
                  <a:srgbClr val="00FF00"/>
                </a:highlight>
              </a:rPr>
              <a:t>від’ємний нуль</a:t>
            </a:r>
            <a:r>
              <a:rPr lang="uk-UA" sz="1800" dirty="0"/>
              <a:t>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додаванні одиниці в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1111 1111</a:t>
            </a:r>
            <a:r>
              <a:rPr lang="uk-UA" sz="1800" dirty="0"/>
              <a:t> відбудеться переповнення, і значення зміниться на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0000 0000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Додавання одиниці запобігає </a:t>
            </a:r>
            <a:r>
              <a:rPr lang="uk-UA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0</a:t>
            </a:r>
            <a:r>
              <a:rPr lang="uk-UA" sz="1800" b="1" dirty="0">
                <a:highlight>
                  <a:srgbClr val="00FFFF"/>
                </a:highlight>
              </a:rPr>
              <a:t> від наявності двох представлень і спрощує внутрішню логіку, необхідну для виконання арифметичних обчислень з від’ємними числами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1891903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Числа </a:t>
            </a:r>
            <a:r>
              <a:rPr lang="en-US" b="1" dirty="0"/>
              <a:t>signed </a:t>
            </a:r>
            <a:r>
              <a:rPr lang="uk-UA" b="1" dirty="0"/>
              <a:t>і метод “</a:t>
            </a:r>
            <a:r>
              <a:rPr lang="en-US" b="1" dirty="0"/>
              <a:t>two’s complement”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Перед тим, як конвертувати двійкове число (використовуючи метод “</a:t>
            </a:r>
            <a:r>
              <a:rPr lang="en-US" sz="1800" b="1" dirty="0">
                <a:highlight>
                  <a:srgbClr val="FFFF00"/>
                </a:highlight>
              </a:rPr>
              <a:t>two’s complement”) </a:t>
            </a:r>
            <a:r>
              <a:rPr lang="uk-UA" sz="1800" b="1" dirty="0">
                <a:highlight>
                  <a:srgbClr val="FFFF00"/>
                </a:highlight>
              </a:rPr>
              <a:t>назад в десяткову систему числення</a:t>
            </a:r>
            <a:r>
              <a:rPr lang="uk-UA" sz="1800" dirty="0"/>
              <a:t>, потрібно спочатку подивитися на знаковий біт. Якщо ним 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, то сміливо використовуйте вищенаведені способи для цілих чисел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</a:t>
            </a:r>
            <a:r>
              <a:rPr lang="en-US" sz="1800" dirty="0"/>
              <a:t>. </a:t>
            </a:r>
            <a:r>
              <a:rPr lang="uk-UA" sz="1800" dirty="0"/>
              <a:t>Якщо ж знаковим бітом 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, то тоді потрібно інвертувати всі біти, потім додати одиницю, потім конвертувати в десяткову систему, і вже після цього змінювати знак десяткового числа на від’ємний (бо знаковий біт спочатку був від’ємним).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виконаємо</a:t>
            </a:r>
            <a:r>
              <a:rPr lang="ru-RU" sz="1800" dirty="0"/>
              <a:t> </a:t>
            </a:r>
            <a:r>
              <a:rPr lang="ru-RU" sz="1800" dirty="0" err="1"/>
              <a:t>конвертацію</a:t>
            </a:r>
            <a:r>
              <a:rPr lang="ru-RU" sz="1800" dirty="0"/>
              <a:t> </a:t>
            </a:r>
            <a:r>
              <a:rPr lang="ru-RU" sz="1800" dirty="0" err="1"/>
              <a:t>двійкового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1001 1110 </a:t>
            </a:r>
            <a:r>
              <a:rPr lang="ru-RU" sz="1800" dirty="0"/>
              <a:t>(</a:t>
            </a:r>
            <a:r>
              <a:rPr lang="ru-RU" sz="1800" dirty="0" err="1"/>
              <a:t>використовуючи</a:t>
            </a:r>
            <a:r>
              <a:rPr lang="ru-RU" sz="1800" dirty="0"/>
              <a:t> метод “</a:t>
            </a:r>
            <a:r>
              <a:rPr lang="ru-RU" sz="1800" dirty="0" err="1"/>
              <a:t>two’s</a:t>
            </a:r>
            <a:r>
              <a:rPr lang="ru-RU" sz="1800" dirty="0"/>
              <a:t> </a:t>
            </a:r>
            <a:r>
              <a:rPr lang="ru-RU" sz="1800" dirty="0" err="1"/>
              <a:t>complement</a:t>
            </a:r>
            <a:r>
              <a:rPr lang="ru-RU" sz="1800" dirty="0"/>
              <a:t>”) в </a:t>
            </a:r>
            <a:r>
              <a:rPr lang="ru-RU" sz="1800" dirty="0" err="1"/>
              <a:t>десяткову</a:t>
            </a:r>
            <a:r>
              <a:rPr lang="ru-RU" sz="1800" dirty="0"/>
              <a:t> систему </a:t>
            </a:r>
            <a:r>
              <a:rPr lang="ru-RU" sz="1800" dirty="0" err="1"/>
              <a:t>числення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Маємо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1001 1110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Інвертуємо</a:t>
            </a:r>
            <a:r>
              <a:rPr lang="ru-RU" sz="1800" dirty="0"/>
              <a:t> </a:t>
            </a:r>
            <a:r>
              <a:rPr lang="ru-RU" sz="1800" dirty="0" err="1"/>
              <a:t>біти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0110 0001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Додаємо</a:t>
            </a:r>
            <a:r>
              <a:rPr lang="ru-RU" sz="1800" dirty="0"/>
              <a:t> </a:t>
            </a:r>
            <a:r>
              <a:rPr lang="ru-RU" sz="1800" dirty="0" err="1"/>
              <a:t>одиницю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0110 0010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Конвертуємо</a:t>
            </a:r>
            <a:r>
              <a:rPr lang="ru-RU" sz="1800" dirty="0"/>
              <a:t> в </a:t>
            </a:r>
            <a:r>
              <a:rPr lang="ru-RU" sz="1800" dirty="0" err="1"/>
              <a:t>десяткову</a:t>
            </a:r>
            <a:r>
              <a:rPr lang="ru-RU" sz="1800" dirty="0"/>
              <a:t> систему </a:t>
            </a:r>
            <a:r>
              <a:rPr lang="ru-RU" sz="1800" dirty="0" err="1"/>
              <a:t>числення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(0 * 128) + (1 * 64) + (1 * 32) + (0 * 16) + (0 * 8) + (0 * 4) + (1 * 2) + (0 * 1 ) = 64 + 32 + 2 = 98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вихідний</a:t>
            </a:r>
            <a:r>
              <a:rPr lang="ru-RU" sz="1800" dirty="0"/>
              <a:t> </a:t>
            </a:r>
            <a:r>
              <a:rPr lang="ru-RU" sz="1800" dirty="0" err="1"/>
              <a:t>знаковий</a:t>
            </a:r>
            <a:r>
              <a:rPr lang="ru-RU" sz="1800" dirty="0"/>
              <a:t> </a:t>
            </a:r>
            <a:r>
              <a:rPr lang="ru-RU" sz="1800" dirty="0" err="1"/>
              <a:t>біт</a:t>
            </a:r>
            <a:r>
              <a:rPr lang="ru-RU" sz="1800" dirty="0"/>
              <a:t> </a:t>
            </a:r>
            <a:r>
              <a:rPr lang="ru-RU" sz="1800" dirty="0" err="1"/>
              <a:t>був</a:t>
            </a:r>
            <a:r>
              <a:rPr lang="ru-RU" sz="1800" dirty="0"/>
              <a:t> </a:t>
            </a:r>
            <a:r>
              <a:rPr lang="ru-RU" sz="1800" dirty="0" err="1"/>
              <a:t>від’ємним</a:t>
            </a:r>
            <a:r>
              <a:rPr lang="ru-RU" sz="1800" dirty="0"/>
              <a:t>, то результатом є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-98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0500582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Віднімання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Для виконання операції віднімання останнє замінюється додаванням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00FFFF"/>
                </a:highlight>
              </a:rPr>
              <a:t>а як другий доданок береться протилежне число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Наприклад, нехай треба виконати віднімання: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65 – 42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Замінимо його додаванням: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65 + (-42)</a:t>
            </a:r>
            <a:r>
              <a:rPr lang="uk-UA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Але як отримати відповідне від'ємне двійкове число, запитаєте ви? </a:t>
            </a:r>
            <a:r>
              <a:rPr lang="uk-UA" sz="1800" dirty="0"/>
              <a:t>Це питання ми зараз і розглянемо.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Усі представлені вище двійкові числа мають додатні значення, </a:t>
            </a:r>
            <a:r>
              <a:rPr lang="uk-UA" sz="1800" b="1" dirty="0">
                <a:highlight>
                  <a:srgbClr val="00FF00"/>
                </a:highlight>
              </a:rPr>
              <a:t>що позначається нульовим значенням </a:t>
            </a:r>
            <a:r>
              <a:rPr lang="uk-UA" sz="1800" b="1" dirty="0" err="1">
                <a:highlight>
                  <a:srgbClr val="00FF00"/>
                </a:highlight>
              </a:rPr>
              <a:t>найлівішого</a:t>
            </a:r>
            <a:r>
              <a:rPr lang="uk-UA" sz="1800" b="1" dirty="0">
                <a:highlight>
                  <a:srgbClr val="00FF00"/>
                </a:highlight>
              </a:rPr>
              <a:t> (найстаршого) розряду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Від'ємні двійкові числа містять одиничний біт у старшому розряді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823012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Віднімання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Для </a:t>
            </a:r>
            <a:r>
              <a:rPr lang="ru-RU" sz="1800" b="1" dirty="0" err="1">
                <a:highlight>
                  <a:srgbClr val="00FF00"/>
                </a:highlight>
              </a:rPr>
              <a:t>отримання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від'ємного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двійкового</a:t>
            </a:r>
            <a:r>
              <a:rPr lang="ru-RU" sz="1800" b="1" dirty="0">
                <a:highlight>
                  <a:srgbClr val="00FF00"/>
                </a:highlight>
              </a:rPr>
              <a:t> числа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такий</a:t>
            </a:r>
            <a:r>
              <a:rPr lang="ru-RU" sz="1800" dirty="0"/>
              <a:t> алгоритм: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1. </a:t>
            </a:r>
            <a:r>
              <a:rPr lang="ru-RU" sz="1800" dirty="0" err="1"/>
              <a:t>Взяти</a:t>
            </a:r>
            <a:r>
              <a:rPr lang="ru-RU" sz="1800" dirty="0"/>
              <a:t> </a:t>
            </a:r>
            <a:r>
              <a:rPr lang="ru-RU" sz="1800" dirty="0" err="1"/>
              <a:t>відповідне</a:t>
            </a:r>
            <a:r>
              <a:rPr lang="ru-RU" sz="1800" dirty="0"/>
              <a:t> </a:t>
            </a:r>
            <a:r>
              <a:rPr lang="ru-RU" sz="1800" dirty="0" err="1"/>
              <a:t>додатне</a:t>
            </a:r>
            <a:r>
              <a:rPr lang="ru-RU" sz="1800" dirty="0"/>
              <a:t> число й </a:t>
            </a:r>
            <a:r>
              <a:rPr lang="ru-RU" sz="1800" b="1" dirty="0" err="1">
                <a:highlight>
                  <a:srgbClr val="FFFF00"/>
                </a:highlight>
              </a:rPr>
              <a:t>інвертувати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його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біти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dirty="0"/>
              <a:t>(1 </a:t>
            </a:r>
            <a:r>
              <a:rPr lang="ru-RU" sz="1800" dirty="0" err="1"/>
              <a:t>замінити</a:t>
            </a:r>
            <a:r>
              <a:rPr lang="ru-RU" sz="1800" dirty="0"/>
              <a:t> на 0 і </a:t>
            </a:r>
            <a:r>
              <a:rPr lang="ru-RU" sz="1800" dirty="0" err="1"/>
              <a:t>навпаки</a:t>
            </a:r>
            <a:r>
              <a:rPr lang="ru-RU" sz="1800" dirty="0"/>
              <a:t>);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</a:t>
            </a:r>
            <a:r>
              <a:rPr lang="ru-RU" sz="1800" b="1" dirty="0">
                <a:highlight>
                  <a:srgbClr val="FFFF00"/>
                </a:highlight>
              </a:rPr>
              <a:t>До </a:t>
            </a:r>
            <a:r>
              <a:rPr lang="ru-RU" sz="1800" b="1" dirty="0" err="1">
                <a:highlight>
                  <a:srgbClr val="FFFF00"/>
                </a:highlight>
              </a:rPr>
              <a:t>отриманого</a:t>
            </a:r>
            <a:r>
              <a:rPr lang="ru-RU" sz="1800" b="1" dirty="0">
                <a:highlight>
                  <a:srgbClr val="FFFF00"/>
                </a:highlight>
              </a:rPr>
              <a:t> числа </a:t>
            </a:r>
            <a:r>
              <a:rPr lang="ru-RU" sz="1800" b="1" dirty="0" err="1">
                <a:highlight>
                  <a:srgbClr val="FFFF00"/>
                </a:highlight>
              </a:rPr>
              <a:t>додати</a:t>
            </a:r>
            <a:r>
              <a:rPr lang="ru-RU" sz="1800" b="1" dirty="0">
                <a:highlight>
                  <a:srgbClr val="FFFF00"/>
                </a:highlight>
              </a:rPr>
              <a:t> 1</a:t>
            </a:r>
            <a:r>
              <a:rPr lang="ru-RU" sz="1800" dirty="0"/>
              <a:t>. Приклад </a:t>
            </a: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ru-RU" sz="1800" dirty="0" err="1"/>
              <a:t>розглянутого</a:t>
            </a:r>
            <a:r>
              <a:rPr lang="ru-RU" sz="1800" dirty="0"/>
              <a:t> алгоритму.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Приклад 1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Отримати</a:t>
            </a:r>
            <a:r>
              <a:rPr lang="ru-RU" sz="1800" dirty="0"/>
              <a:t> </a:t>
            </a:r>
            <a:r>
              <a:rPr lang="ru-RU" sz="1800" dirty="0" err="1"/>
              <a:t>двійкове</a:t>
            </a:r>
            <a:r>
              <a:rPr lang="ru-RU" sz="1800" dirty="0"/>
              <a:t> </a:t>
            </a:r>
            <a:r>
              <a:rPr lang="ru-RU" sz="1800" dirty="0" err="1"/>
              <a:t>подання</a:t>
            </a:r>
            <a:r>
              <a:rPr lang="ru-RU" sz="1800" dirty="0"/>
              <a:t> числа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-65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Переводимо </a:t>
            </a:r>
            <a:r>
              <a:rPr lang="ru-RU" sz="1800" dirty="0" err="1"/>
              <a:t>спочатку</a:t>
            </a:r>
            <a:r>
              <a:rPr lang="ru-RU" sz="1800" dirty="0"/>
              <a:t>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65</a:t>
            </a:r>
            <a:r>
              <a:rPr lang="ru-RU" sz="1800" dirty="0"/>
              <a:t> у </a:t>
            </a:r>
            <a:r>
              <a:rPr lang="ru-RU" sz="1800" dirty="0" err="1"/>
              <a:t>двійкову</a:t>
            </a:r>
            <a:r>
              <a:rPr lang="ru-RU" sz="1800" dirty="0"/>
              <a:t> систему.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Із</a:t>
            </a:r>
            <a:r>
              <a:rPr lang="ru-RU" sz="1800" dirty="0"/>
              <a:t> прикладу </a:t>
            </a:r>
            <a:r>
              <a:rPr lang="ru-RU" sz="1800" dirty="0" err="1"/>
              <a:t>вище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65 = 01000001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Інвертуємо</a:t>
            </a:r>
            <a:r>
              <a:rPr lang="ru-RU" sz="1800" dirty="0"/>
              <a:t> </a:t>
            </a:r>
            <a:r>
              <a:rPr lang="ru-RU" sz="1800" dirty="0" err="1"/>
              <a:t>кожен</a:t>
            </a:r>
            <a:r>
              <a:rPr lang="ru-RU" sz="1800" dirty="0"/>
              <a:t> </a:t>
            </a:r>
            <a:r>
              <a:rPr lang="ru-RU" sz="1800" dirty="0" err="1"/>
              <a:t>розряд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10111110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Додаємо</a:t>
            </a:r>
            <a:r>
              <a:rPr lang="ru-RU" sz="1800" dirty="0"/>
              <a:t> до </a:t>
            </a:r>
            <a:r>
              <a:rPr lang="ru-RU" sz="1800" dirty="0" err="1"/>
              <a:t>молодшого</a:t>
            </a:r>
            <a:r>
              <a:rPr lang="ru-RU" sz="1800" dirty="0"/>
              <a:t> </a:t>
            </a:r>
            <a:r>
              <a:rPr lang="ru-RU" sz="1800" dirty="0" err="1"/>
              <a:t>розряду</a:t>
            </a:r>
            <a:r>
              <a:rPr lang="ru-RU" sz="1800" dirty="0"/>
              <a:t> </a:t>
            </a:r>
            <a:r>
              <a:rPr lang="ru-RU" sz="1800" dirty="0" err="1"/>
              <a:t>одиницю</a:t>
            </a:r>
            <a:r>
              <a:rPr lang="ru-RU" sz="1800" dirty="0"/>
              <a:t>: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4A80C2-4D29-4F42-A490-24647673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88" y="4805421"/>
            <a:ext cx="1864178" cy="18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62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Віднімання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Переконаємося</a:t>
            </a:r>
            <a:r>
              <a:rPr lang="ru-RU" sz="1800" dirty="0"/>
              <a:t> в </a:t>
            </a:r>
            <a:r>
              <a:rPr lang="ru-RU" sz="1800" dirty="0" err="1"/>
              <a:t>правильності</a:t>
            </a:r>
            <a:r>
              <a:rPr lang="ru-RU" sz="1800" dirty="0"/>
              <a:t> </a:t>
            </a:r>
            <a:r>
              <a:rPr lang="ru-RU" sz="1800" dirty="0" err="1"/>
              <a:t>подання</a:t>
            </a:r>
            <a:r>
              <a:rPr lang="ru-RU" sz="1800" dirty="0"/>
              <a:t>. Сума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+65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/>
              <a:t>і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-65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скласти</a:t>
            </a:r>
            <a:r>
              <a:rPr lang="ru-RU" sz="1800" dirty="0"/>
              <a:t> нуль: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Усі вісім бітів мають нульове значення</a:t>
            </a:r>
            <a:r>
              <a:rPr lang="uk-UA" sz="1800" dirty="0"/>
              <a:t>. Поки що будемо вважати, що отримана одиниця, перенесена вліво, є втраченою. Це правило дає змогу виконувати віднімання чисел у двійковій системі числення: </a:t>
            </a:r>
            <a:r>
              <a:rPr lang="uk-UA" sz="1800" b="1" dirty="0">
                <a:highlight>
                  <a:srgbClr val="00FF00"/>
                </a:highlight>
              </a:rPr>
              <a:t>Віднімання замінюється додаванням і як другий доданок береться від'ємне число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274F84-B257-4D89-8D69-054CD444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37" y="1438644"/>
            <a:ext cx="2688725" cy="23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76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Віднімання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Приклад 2 </a:t>
            </a: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Відняти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65</a:t>
            </a:r>
            <a:r>
              <a:rPr lang="ru-RU" sz="1800" dirty="0"/>
              <a:t>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  <a:r>
              <a:rPr lang="ru-RU" sz="1800" dirty="0"/>
              <a:t>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Двійкове</a:t>
            </a:r>
            <a:r>
              <a:rPr lang="ru-RU" sz="1800" dirty="0"/>
              <a:t> </a:t>
            </a:r>
            <a:r>
              <a:rPr lang="ru-RU" sz="1800" dirty="0" err="1"/>
              <a:t>подання</a:t>
            </a:r>
            <a:r>
              <a:rPr lang="ru-RU" sz="1800" dirty="0"/>
              <a:t> для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  <a:r>
              <a:rPr lang="ru-RU" sz="1800" dirty="0"/>
              <a:t> 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00101010</a:t>
            </a:r>
            <a:r>
              <a:rPr lang="ru-RU" sz="1800" dirty="0"/>
              <a:t>, для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-42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1800" dirty="0" err="1"/>
              <a:t>двійкове</a:t>
            </a:r>
            <a:r>
              <a:rPr lang="ru-RU" sz="1800" dirty="0"/>
              <a:t> </a:t>
            </a:r>
            <a:r>
              <a:rPr lang="ru-RU" sz="1800" dirty="0" err="1"/>
              <a:t>подання</a:t>
            </a:r>
            <a:r>
              <a:rPr lang="ru-RU" sz="1800" dirty="0"/>
              <a:t> буде таким: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11010110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7D8179-DDD3-47EF-A1C6-893BF943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44" y="2385769"/>
            <a:ext cx="2572109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65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Віднімання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Приклад 3</a:t>
            </a: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Яке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додати</a:t>
            </a:r>
            <a:r>
              <a:rPr lang="ru-RU" sz="1800" dirty="0"/>
              <a:t> до </a:t>
            </a:r>
            <a:r>
              <a:rPr lang="ru-RU" sz="1800" dirty="0" err="1"/>
              <a:t>двійкового</a:t>
            </a:r>
            <a:r>
              <a:rPr lang="ru-RU" sz="1800" dirty="0"/>
              <a:t> числа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00000001</a:t>
            </a:r>
            <a:r>
              <a:rPr lang="ru-RU" sz="1800" dirty="0"/>
              <a:t>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отримати</a:t>
            </a:r>
            <a:r>
              <a:rPr lang="ru-RU" sz="1800" dirty="0"/>
              <a:t>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00000000</a:t>
            </a:r>
            <a:r>
              <a:rPr lang="ru-RU" sz="1800" dirty="0"/>
              <a:t>?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термінах</a:t>
            </a:r>
            <a:r>
              <a:rPr lang="ru-RU" sz="1800" dirty="0"/>
              <a:t> </a:t>
            </a:r>
            <a:r>
              <a:rPr lang="ru-RU" sz="1800" dirty="0" err="1"/>
              <a:t>десяткового</a:t>
            </a:r>
            <a:r>
              <a:rPr lang="ru-RU" sz="1800" dirty="0"/>
              <a:t> </a:t>
            </a:r>
            <a:r>
              <a:rPr lang="ru-RU" sz="1800" dirty="0" err="1"/>
              <a:t>числення</a:t>
            </a:r>
            <a:r>
              <a:rPr lang="ru-RU" sz="1800" dirty="0"/>
              <a:t> </a:t>
            </a:r>
            <a:r>
              <a:rPr lang="ru-RU" sz="1800" dirty="0" err="1"/>
              <a:t>відповіддю</a:t>
            </a:r>
            <a:r>
              <a:rPr lang="ru-RU" sz="1800" dirty="0"/>
              <a:t> буде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ru-RU" sz="1800" dirty="0"/>
              <a:t>. Для </a:t>
            </a:r>
            <a:r>
              <a:rPr lang="ru-RU" sz="1800" dirty="0" err="1"/>
              <a:t>двійкового</a:t>
            </a:r>
            <a:r>
              <a:rPr lang="ru-RU" sz="1800" dirty="0"/>
              <a:t> </a:t>
            </a:r>
            <a:r>
              <a:rPr lang="ru-RU" sz="1800" dirty="0" err="1"/>
              <a:t>числення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11111111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FD7A26-18E3-4804-A38D-31110C34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70" y="2580441"/>
            <a:ext cx="2560659" cy="23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1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ru-RU" b="1" dirty="0" err="1"/>
              <a:t>Чому</a:t>
            </a:r>
            <a:r>
              <a:rPr lang="ru-RU" b="1" dirty="0"/>
              <a:t> так </a:t>
            </a:r>
            <a:r>
              <a:rPr lang="ru-RU" b="1" dirty="0" err="1"/>
              <a:t>важливий</a:t>
            </a:r>
            <a:r>
              <a:rPr lang="ru-RU" b="1" dirty="0"/>
              <a:t> тип </a:t>
            </a:r>
            <a:r>
              <a:rPr lang="ru-RU" b="1" dirty="0" err="1"/>
              <a:t>даних</a:t>
            </a:r>
            <a:r>
              <a:rPr lang="ru-RU" b="1" dirty="0"/>
              <a:t>?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двійкове</a:t>
            </a:r>
            <a:r>
              <a:rPr lang="ru-RU" sz="1800" dirty="0"/>
              <a:t>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1011 0100</a:t>
            </a:r>
            <a:r>
              <a:rPr lang="ru-RU" sz="1800" dirty="0"/>
              <a:t>.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за число в </a:t>
            </a:r>
            <a:r>
              <a:rPr lang="ru-RU" sz="1800" dirty="0" err="1"/>
              <a:t>десятковій</a:t>
            </a:r>
            <a:r>
              <a:rPr lang="ru-RU" sz="1800" dirty="0"/>
              <a:t> </a:t>
            </a:r>
            <a:r>
              <a:rPr lang="ru-RU" sz="1800" dirty="0" err="1"/>
              <a:t>системі</a:t>
            </a:r>
            <a:r>
              <a:rPr lang="ru-RU" sz="1800" dirty="0"/>
              <a:t> </a:t>
            </a:r>
            <a:r>
              <a:rPr lang="ru-RU" sz="1800" dirty="0" err="1"/>
              <a:t>числення</a:t>
            </a:r>
            <a:r>
              <a:rPr lang="ru-RU" sz="1800" dirty="0"/>
              <a:t>? Ви, напевно, </a:t>
            </a:r>
            <a:r>
              <a:rPr lang="ru-RU" sz="1800" dirty="0" err="1"/>
              <a:t>подумаєте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180</a:t>
            </a:r>
            <a:r>
              <a:rPr lang="ru-RU" sz="1800" dirty="0"/>
              <a:t>, і, </a:t>
            </a:r>
            <a:r>
              <a:rPr lang="ru-RU" sz="1800" dirty="0" err="1"/>
              <a:t>якби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було</a:t>
            </a:r>
            <a:r>
              <a:rPr lang="ru-RU" sz="1800" dirty="0"/>
              <a:t> </a:t>
            </a:r>
            <a:r>
              <a:rPr lang="ru-RU" sz="1800" dirty="0" err="1"/>
              <a:t>стандартне</a:t>
            </a:r>
            <a:r>
              <a:rPr lang="ru-RU" sz="1800" dirty="0"/>
              <a:t> </a:t>
            </a:r>
            <a:r>
              <a:rPr lang="ru-RU" sz="1800" dirty="0" err="1"/>
              <a:t>двійкове</a:t>
            </a:r>
            <a:r>
              <a:rPr lang="ru-RU" sz="1800" dirty="0"/>
              <a:t> число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</a:t>
            </a:r>
            <a:r>
              <a:rPr lang="ru-RU" sz="1800" dirty="0"/>
              <a:t>, то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були</a:t>
            </a:r>
            <a:r>
              <a:rPr lang="ru-RU" sz="1800" dirty="0"/>
              <a:t> б </a:t>
            </a:r>
            <a:r>
              <a:rPr lang="ru-RU" sz="1800" dirty="0" err="1"/>
              <a:t>праві</a:t>
            </a:r>
            <a:r>
              <a:rPr lang="ru-RU" sz="1800" dirty="0"/>
              <a:t>. </a:t>
            </a:r>
            <a:r>
              <a:rPr lang="ru-RU" sz="1800" dirty="0" err="1"/>
              <a:t>Однак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тут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метод “</a:t>
            </a:r>
            <a:r>
              <a:rPr lang="ru-RU" sz="1800" dirty="0" err="1"/>
              <a:t>two’s</a:t>
            </a:r>
            <a:r>
              <a:rPr lang="ru-RU" sz="1800" dirty="0"/>
              <a:t> </a:t>
            </a:r>
            <a:r>
              <a:rPr lang="ru-RU" sz="1800" dirty="0" err="1"/>
              <a:t>complement</a:t>
            </a:r>
            <a:r>
              <a:rPr lang="ru-RU" sz="1800" dirty="0"/>
              <a:t>”, то результат буде </a:t>
            </a:r>
            <a:r>
              <a:rPr lang="ru-RU" sz="1800" dirty="0" err="1"/>
              <a:t>інший</a:t>
            </a:r>
            <a:r>
              <a:rPr lang="ru-RU" sz="1800" dirty="0"/>
              <a:t>: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-76</a:t>
            </a:r>
            <a:r>
              <a:rPr lang="ru-RU" sz="1800" dirty="0"/>
              <a:t>.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іншим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воно</a:t>
            </a:r>
            <a:r>
              <a:rPr lang="ru-RU" sz="1800" dirty="0"/>
              <a:t> </a:t>
            </a:r>
            <a:r>
              <a:rPr lang="ru-RU" sz="1800" dirty="0" err="1"/>
              <a:t>закодовано</a:t>
            </a:r>
            <a:r>
              <a:rPr lang="ru-RU" sz="1800" dirty="0"/>
              <a:t> </a:t>
            </a:r>
            <a:r>
              <a:rPr lang="ru-RU" sz="1800" dirty="0" err="1"/>
              <a:t>якимось</a:t>
            </a:r>
            <a:r>
              <a:rPr lang="ru-RU" sz="1800" dirty="0"/>
              <a:t> </a:t>
            </a:r>
            <a:r>
              <a:rPr lang="ru-RU" sz="1800" dirty="0" err="1"/>
              <a:t>третім</a:t>
            </a:r>
            <a:r>
              <a:rPr lang="ru-RU" sz="1800" dirty="0"/>
              <a:t> способом.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Так як же </a:t>
            </a:r>
            <a:r>
              <a:rPr lang="ru-RU" sz="1800" dirty="0" err="1"/>
              <a:t>мова</a:t>
            </a:r>
            <a:r>
              <a:rPr lang="ru-RU" sz="1800" dirty="0"/>
              <a:t> C++ </a:t>
            </a:r>
            <a:r>
              <a:rPr lang="ru-RU" sz="1800" dirty="0" err="1"/>
              <a:t>розуміє</a:t>
            </a:r>
            <a:r>
              <a:rPr lang="ru-RU" sz="1800" dirty="0"/>
              <a:t> в яке число </a:t>
            </a:r>
            <a:r>
              <a:rPr lang="ru-RU" sz="1800" dirty="0" err="1"/>
              <a:t>конвертувати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1011 0100</a:t>
            </a:r>
            <a:r>
              <a:rPr lang="ru-RU" sz="1800" dirty="0"/>
              <a:t>: в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180</a:t>
            </a:r>
            <a:r>
              <a:rPr lang="ru-RU" sz="1800" dirty="0"/>
              <a:t> </a:t>
            </a:r>
            <a:r>
              <a:rPr lang="ru-RU" sz="1800" dirty="0" err="1"/>
              <a:t>чи</a:t>
            </a:r>
            <a:r>
              <a:rPr lang="ru-RU" sz="1800" dirty="0"/>
              <a:t> в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-76</a:t>
            </a:r>
            <a:r>
              <a:rPr lang="ru-RU" sz="1800" dirty="0"/>
              <a:t>?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Коли ви вказуєте тип даних змінної, компілятор і процесор піклуються про деталі кодування цього значення в відповідну послідовність біт певного типу даних. Коли ви просите ваше значення назад, то воно “відновлюється” з відповідної послідовності біт в пам’яті</a:t>
            </a:r>
            <a:endParaRPr lang="en-US" sz="1800" b="1" dirty="0">
              <a:highlight>
                <a:srgbClr val="00FFFF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95487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Чому</a:t>
            </a:r>
            <a:r>
              <a:rPr lang="ru-RU" b="1" dirty="0"/>
              <a:t> так </a:t>
            </a:r>
            <a:r>
              <a:rPr lang="ru-RU" b="1" dirty="0" err="1"/>
              <a:t>важливий</a:t>
            </a:r>
            <a:r>
              <a:rPr lang="ru-RU" b="1" dirty="0"/>
              <a:t> тип </a:t>
            </a:r>
            <a:r>
              <a:rPr lang="ru-RU" b="1" dirty="0" err="1"/>
              <a:t>даних</a:t>
            </a:r>
            <a:r>
              <a:rPr lang="ru-RU" b="1" dirty="0"/>
              <a:t>?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Тип змінної використовується для конвертації двійкового представлення числа назад в очікувану форму. Так що, якщо ви вказали </a:t>
            </a:r>
            <a:r>
              <a:rPr lang="uk-UA" sz="1800" dirty="0" err="1"/>
              <a:t>цілочисельний</a:t>
            </a:r>
            <a:r>
              <a:rPr lang="uk-UA" sz="1800" dirty="0"/>
              <a:t> тип даних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</a:t>
            </a:r>
            <a:r>
              <a:rPr lang="en-US" sz="1800" dirty="0"/>
              <a:t>, </a:t>
            </a:r>
            <a:r>
              <a:rPr lang="uk-UA" sz="1800" dirty="0"/>
              <a:t>то компілятор знає, що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1011 0100</a:t>
            </a:r>
            <a:r>
              <a:rPr lang="uk-UA" sz="1800" dirty="0"/>
              <a:t> — це стандартне двійкове число, а його представленням в десятковій системі числення 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180</a:t>
            </a:r>
            <a:r>
              <a:rPr lang="uk-UA" sz="1800" dirty="0"/>
              <a:t>. Якщо ж типом змінної є </a:t>
            </a:r>
            <a:r>
              <a:rPr lang="uk-UA" sz="1800" dirty="0" err="1"/>
              <a:t>цілочисельний</a:t>
            </a:r>
            <a:r>
              <a:rPr lang="uk-UA" sz="1800" dirty="0"/>
              <a:t>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signed</a:t>
            </a:r>
            <a:r>
              <a:rPr lang="en-US" sz="1800" dirty="0"/>
              <a:t>, </a:t>
            </a:r>
            <a:r>
              <a:rPr lang="uk-UA" sz="1800" dirty="0"/>
              <a:t>то компілятор знає, що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1011 0100</a:t>
            </a:r>
            <a:r>
              <a:rPr lang="uk-UA" sz="1800" dirty="0"/>
              <a:t> закодований за допомогою методу “</a:t>
            </a:r>
            <a:r>
              <a:rPr lang="en-US" sz="1800" dirty="0"/>
              <a:t>two’s complement” </a:t>
            </a:r>
            <a:r>
              <a:rPr lang="uk-UA" sz="1800" dirty="0"/>
              <a:t>і його представленням в десятковій системі числення є число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-76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7559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Завдання №1</a:t>
            </a:r>
            <a:r>
              <a:rPr lang="uk-UA" sz="1800" dirty="0"/>
              <a:t>: Конвертуйте двійкове число 0100 1101 в десяткову систему числення.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Завдання №2</a:t>
            </a:r>
            <a:r>
              <a:rPr lang="uk-UA" sz="1800" dirty="0"/>
              <a:t>: Конвертуйте десяткове число 93 в 8-бітне двійкове число </a:t>
            </a:r>
            <a:r>
              <a:rPr lang="en-US" sz="1800" dirty="0"/>
              <a:t>unsigned.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Завдання №3</a:t>
            </a:r>
            <a:r>
              <a:rPr lang="uk-UA" sz="1800" dirty="0"/>
              <a:t>: Конвертуйте десяткове число -93 в 8-бітне двійкове число </a:t>
            </a:r>
            <a:r>
              <a:rPr lang="en-US" sz="1800" dirty="0"/>
              <a:t>signed (</a:t>
            </a:r>
            <a:r>
              <a:rPr lang="uk-UA" sz="1800" dirty="0"/>
              <a:t>використовуючи метод “</a:t>
            </a:r>
            <a:r>
              <a:rPr lang="en-US" sz="1800" dirty="0"/>
              <a:t>two’s complement”).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Завдання №4</a:t>
            </a:r>
            <a:r>
              <a:rPr lang="uk-UA" sz="1800" dirty="0"/>
              <a:t>: Конвертуйте двійкове число 1010 0010 в десяткове число </a:t>
            </a:r>
            <a:r>
              <a:rPr lang="en-US" sz="1800" dirty="0"/>
              <a:t>unsigned.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Завдання №5</a:t>
            </a:r>
            <a:r>
              <a:rPr lang="uk-UA" sz="1800" dirty="0"/>
              <a:t>: Конвертуйте двійкове число 1010 0010 в десяткове число </a:t>
            </a:r>
            <a:r>
              <a:rPr lang="en-US" sz="1800" dirty="0"/>
              <a:t>signed (</a:t>
            </a:r>
            <a:r>
              <a:rPr lang="uk-UA" sz="1800" dirty="0"/>
              <a:t>використовуючи метод “</a:t>
            </a:r>
            <a:r>
              <a:rPr lang="en-US" sz="1800" dirty="0"/>
              <a:t>two’s complement”).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Завдання №6</a:t>
            </a:r>
            <a:r>
              <a:rPr lang="uk-UA" sz="1800" dirty="0"/>
              <a:t>: Напишіть програму, яка просить користувача ввести число від 0 до 255. Виведіть його як 8-бітне двійкове число (в парах по 4 цифри). Не використовуйте побітові оператори.</a:t>
            </a:r>
          </a:p>
        </p:txBody>
      </p:sp>
    </p:spTree>
    <p:extLst>
      <p:ext uri="{BB962C8B-B14F-4D97-AF65-F5344CB8AC3E}">
        <p14:creationId xmlns:p14="http://schemas.microsoft.com/office/powerpoint/2010/main" val="13339399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11052</Words>
  <Application>Microsoft Office PowerPoint</Application>
  <PresentationFormat>Широкий екран</PresentationFormat>
  <Paragraphs>884</Paragraphs>
  <Slides>156</Slides>
  <Notes>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156</vt:i4>
      </vt:variant>
    </vt:vector>
  </HeadingPairs>
  <TitlesOfParts>
    <vt:vector size="161" baseType="lpstr">
      <vt:lpstr>Arial</vt:lpstr>
      <vt:lpstr>Calibri</vt:lpstr>
      <vt:lpstr>Consolas</vt:lpstr>
      <vt:lpstr>Tahoma</vt:lpstr>
      <vt:lpstr>Тема Office</vt:lpstr>
      <vt:lpstr>Структури. Двійкова система.</vt:lpstr>
      <vt:lpstr>Визначення структур</vt:lpstr>
      <vt:lpstr>Особливості структур </vt:lpstr>
      <vt:lpstr>Особливості структур </vt:lpstr>
      <vt:lpstr>Особливості структур </vt:lpstr>
      <vt:lpstr>Особливості структур </vt:lpstr>
      <vt:lpstr>Особливості структур </vt:lpstr>
      <vt:lpstr>Операції над структурами</vt:lpstr>
      <vt:lpstr>Операції над структурами</vt:lpstr>
      <vt:lpstr>Операції над структурами</vt:lpstr>
      <vt:lpstr>Операції над структурами</vt:lpstr>
      <vt:lpstr>Операції над структурами</vt:lpstr>
      <vt:lpstr>_</vt:lpstr>
      <vt:lpstr>Операції над структурами</vt:lpstr>
      <vt:lpstr>Розміри структури</vt:lpstr>
      <vt:lpstr>Навіщо потрібні структури?</vt:lpstr>
      <vt:lpstr>Навіщо потрібні структури?</vt:lpstr>
      <vt:lpstr>Навіщо потрібні структури?</vt:lpstr>
      <vt:lpstr>Доступ до членів структур</vt:lpstr>
      <vt:lpstr>Доступ до членів структур</vt:lpstr>
      <vt:lpstr>Ініціалізація структур</vt:lpstr>
      <vt:lpstr>Ініціалізація структур</vt:lpstr>
      <vt:lpstr>C++11/14: Ініціалізація нестатичних членів структур</vt:lpstr>
      <vt:lpstr>C++11/14: Ініціалізація нестатичних членів структур</vt:lpstr>
      <vt:lpstr>C++11/14: Ініціалізація нестатичних членів структур</vt:lpstr>
      <vt:lpstr>Структури і функції</vt:lpstr>
      <vt:lpstr>Структури і функції</vt:lpstr>
      <vt:lpstr>Вкладені структури</vt:lpstr>
      <vt:lpstr>Вкладені структури</vt:lpstr>
      <vt:lpstr>Розмір структур</vt:lpstr>
      <vt:lpstr>Розмір структур</vt:lpstr>
      <vt:lpstr>Доступ до структур з декількох файлів</vt:lpstr>
      <vt:lpstr>Висновки</vt:lpstr>
      <vt:lpstr>Завдання №1</vt:lpstr>
      <vt:lpstr>_</vt:lpstr>
      <vt:lpstr>Завдання №2</vt:lpstr>
      <vt:lpstr>Заголовкові файли</vt:lpstr>
      <vt:lpstr>Заголовкові файли зі Стандартної бібліотеки С++</vt:lpstr>
      <vt:lpstr>Заголовкові файли зі Стандартної бібліотеки С++</vt:lpstr>
      <vt:lpstr>Пишемо свої власні заголовкові файли</vt:lpstr>
      <vt:lpstr>Пишемо свої власні заголовкові файли</vt:lpstr>
      <vt:lpstr>Пишемо свої власні заголовкові файли</vt:lpstr>
      <vt:lpstr>Пишемо свої власні заголовкові файли</vt:lpstr>
      <vt:lpstr>Багатофайлові програми</vt:lpstr>
      <vt:lpstr>Багатофайлові програми</vt:lpstr>
      <vt:lpstr>Багатофайлові програми</vt:lpstr>
      <vt:lpstr>_</vt:lpstr>
      <vt:lpstr>_</vt:lpstr>
      <vt:lpstr>Кутові дужки (&lt;&gt;) vs. Подвійні лапки (“”)</vt:lpstr>
      <vt:lpstr>Чому iostream пишеться без закінчення .h?</vt:lpstr>
      <vt:lpstr>Чому iostream пишеться без закінчення .h?</vt:lpstr>
      <vt:lpstr>Чи можна записувати визначення в заголовкових файлах?</vt:lpstr>
      <vt:lpstr>Поради</vt:lpstr>
      <vt:lpstr>Ключові слова static і extern</vt:lpstr>
      <vt:lpstr>Ключові слова static і extern</vt:lpstr>
      <vt:lpstr>Ключові слова static і extern</vt:lpstr>
      <vt:lpstr>_</vt:lpstr>
      <vt:lpstr>_</vt:lpstr>
      <vt:lpstr>_</vt:lpstr>
      <vt:lpstr>Зв’язки функцій</vt:lpstr>
      <vt:lpstr>Файлова область видимості vs. Глобальна область видимості</vt:lpstr>
      <vt:lpstr>Файлова область видимості vs. Глобальна область видимості</vt:lpstr>
      <vt:lpstr>Висновки</vt:lpstr>
      <vt:lpstr>Велике завдання:</vt:lpstr>
      <vt:lpstr>_</vt:lpstr>
      <vt:lpstr>_</vt:lpstr>
      <vt:lpstr>Короткі відомості з курсу двійкової арифметики</vt:lpstr>
      <vt:lpstr>Короткі відомості з курсу двійкової арифметики</vt:lpstr>
      <vt:lpstr>Короткі відомості з курсу двійкової арифметики</vt:lpstr>
      <vt:lpstr>Короткі відомості з курсу двійкової арифметики</vt:lpstr>
      <vt:lpstr>_</vt:lpstr>
      <vt:lpstr>Конвертація чисел з двійкової системи числення в десяткову</vt:lpstr>
      <vt:lpstr>Конвертація чисел з двійкової системи числення в десяткову</vt:lpstr>
      <vt:lpstr>Конвертація чисел з десяткової системи числення в двійкову</vt:lpstr>
      <vt:lpstr>Конвертація чисел з десяткової системи числення в двійкову</vt:lpstr>
      <vt:lpstr>Конвертація чисел з десяткової системи числення в двійкову</vt:lpstr>
      <vt:lpstr>Конвертація чисел з десяткової системи числення в двійкову</vt:lpstr>
      <vt:lpstr>Конвертація чисел з десяткової системи числення в двійкову</vt:lpstr>
      <vt:lpstr>Спосіб №2: Конвертація чисел з десяткової системи числення в двійкову</vt:lpstr>
      <vt:lpstr>_</vt:lpstr>
      <vt:lpstr>Додавання</vt:lpstr>
      <vt:lpstr>Додавання</vt:lpstr>
      <vt:lpstr>Додавання двійкових чисел</vt:lpstr>
      <vt:lpstr>Додавання двійкових чисел</vt:lpstr>
      <vt:lpstr>Додавання двійкових чисел</vt:lpstr>
      <vt:lpstr>Додавання двійкових чисел</vt:lpstr>
      <vt:lpstr>Додавання двійкових чисел</vt:lpstr>
      <vt:lpstr>Числа signed і метод “two’s complement”</vt:lpstr>
      <vt:lpstr>Числа signed і метод “two’s complement”</vt:lpstr>
      <vt:lpstr>Числа signed і метод “two’s complement”</vt:lpstr>
      <vt:lpstr>Числа signed і метод “two’s complement”</vt:lpstr>
      <vt:lpstr>Віднімання</vt:lpstr>
      <vt:lpstr>Віднімання</vt:lpstr>
      <vt:lpstr>Віднімання</vt:lpstr>
      <vt:lpstr>Віднімання</vt:lpstr>
      <vt:lpstr>Віднімання</vt:lpstr>
      <vt:lpstr>Чому так важливий тип даних?</vt:lpstr>
      <vt:lpstr>Чому так важливий тип даних?</vt:lpstr>
      <vt:lpstr>_</vt:lpstr>
      <vt:lpstr>_</vt:lpstr>
      <vt:lpstr>_</vt:lpstr>
      <vt:lpstr>_</vt:lpstr>
      <vt:lpstr>_</vt:lpstr>
      <vt:lpstr>_</vt:lpstr>
      <vt:lpstr>Шістнадцяткова система числення</vt:lpstr>
      <vt:lpstr>Шістнадцяткова система числення</vt:lpstr>
      <vt:lpstr>Шістнадцяткова система числення</vt:lpstr>
      <vt:lpstr>Шістнадцяткова система числення</vt:lpstr>
      <vt:lpstr>Шістнадцяткова система числення</vt:lpstr>
      <vt:lpstr>Шістнадцяткова система числення</vt:lpstr>
      <vt:lpstr>_</vt:lpstr>
      <vt:lpstr>Бітові операції</vt:lpstr>
      <vt:lpstr>Бітові операції</vt:lpstr>
      <vt:lpstr>Побітовий зсув вліво (&lt;&lt;)</vt:lpstr>
      <vt:lpstr>Побітовий зсув вправо (&gt;&gt;)</vt:lpstr>
      <vt:lpstr>Інверсія або побітовий оператор НЕ (~)</vt:lpstr>
      <vt:lpstr>Побітові оператори І, АБО</vt:lpstr>
      <vt:lpstr>Побітові оператори І, АБО</vt:lpstr>
      <vt:lpstr>Побітові оператори І, АБО</vt:lpstr>
      <vt:lpstr>Побітове виключне АБО (^)  (скор. «XOR» від англ. «eXclusive OR»)</vt:lpstr>
      <vt:lpstr>Побітове виключне АБО (^)  (скор. «XOR» від англ. «eXclusive OR»)</vt:lpstr>
      <vt:lpstr>_</vt:lpstr>
      <vt:lpstr>_</vt:lpstr>
      <vt:lpstr>Об’єднання</vt:lpstr>
      <vt:lpstr>Об’єднання</vt:lpstr>
      <vt:lpstr>Об’єднання</vt:lpstr>
      <vt:lpstr>Об’єднання</vt:lpstr>
      <vt:lpstr>Об’єднання</vt:lpstr>
      <vt:lpstr>Об’єднання</vt:lpstr>
      <vt:lpstr>Об’єднання</vt:lpstr>
      <vt:lpstr>Бітові поля</vt:lpstr>
      <vt:lpstr>Бітові поля</vt:lpstr>
      <vt:lpstr>Синтаксис оголошення бітового поля</vt:lpstr>
      <vt:lpstr>Синтаксис оголошення бітового поля</vt:lpstr>
      <vt:lpstr>Синтаксис оголошення бітового поля</vt:lpstr>
      <vt:lpstr>Синтаксис оголошення бітового поля</vt:lpstr>
      <vt:lpstr>Синтаксис оголошення бітового поля</vt:lpstr>
      <vt:lpstr>Синтаксис оголошення бітового поля</vt:lpstr>
      <vt:lpstr>Синтаксис оголошення бітового поля</vt:lpstr>
      <vt:lpstr>Бітові флаги та бітові маски</vt:lpstr>
      <vt:lpstr>Бітові флаги та бітові маски</vt:lpstr>
      <vt:lpstr>Бітові флаги та бітові маски</vt:lpstr>
      <vt:lpstr>Бітові флаги та бітові маски</vt:lpstr>
      <vt:lpstr>Бітові флаги та бітові маски</vt:lpstr>
      <vt:lpstr>_</vt:lpstr>
      <vt:lpstr>Чому бітові флаги корисні?</vt:lpstr>
      <vt:lpstr>Чому бітові флаги корисні?</vt:lpstr>
      <vt:lpstr>Чому бітові флаги корисні?</vt:lpstr>
      <vt:lpstr>Чому бітові флаги корисні?</vt:lpstr>
      <vt:lpstr>Чому бітові флаги корисні?</vt:lpstr>
      <vt:lpstr>Чому бітові флаги корисні?</vt:lpstr>
      <vt:lpstr>_</vt:lpstr>
      <vt:lpstr>_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204</cp:revision>
  <dcterms:created xsi:type="dcterms:W3CDTF">2021-08-19T17:51:13Z</dcterms:created>
  <dcterms:modified xsi:type="dcterms:W3CDTF">2024-03-08T16:10:40Z</dcterms:modified>
</cp:coreProperties>
</file>